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403" r:id="rId6"/>
    <p:sldId id="261" r:id="rId7"/>
    <p:sldId id="262" r:id="rId8"/>
    <p:sldId id="263" r:id="rId9"/>
    <p:sldId id="264" r:id="rId10"/>
    <p:sldId id="265" r:id="rId11"/>
    <p:sldId id="266" r:id="rId12"/>
    <p:sldId id="273" r:id="rId13"/>
    <p:sldId id="274" r:id="rId14"/>
    <p:sldId id="267" r:id="rId15"/>
    <p:sldId id="275" r:id="rId16"/>
    <p:sldId id="268" r:id="rId17"/>
    <p:sldId id="269" r:id="rId18"/>
    <p:sldId id="270" r:id="rId19"/>
    <p:sldId id="271" r:id="rId20"/>
    <p:sldId id="272" r:id="rId21"/>
    <p:sldId id="276" r:id="rId22"/>
    <p:sldId id="404"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12" r:id="rId47"/>
    <p:sldId id="310" r:id="rId48"/>
    <p:sldId id="311" r:id="rId49"/>
    <p:sldId id="300" r:id="rId50"/>
    <p:sldId id="301" r:id="rId51"/>
    <p:sldId id="303" r:id="rId52"/>
    <p:sldId id="313" r:id="rId53"/>
    <p:sldId id="302" r:id="rId54"/>
    <p:sldId id="314" r:id="rId55"/>
    <p:sldId id="304" r:id="rId56"/>
    <p:sldId id="305" r:id="rId57"/>
    <p:sldId id="306" r:id="rId58"/>
    <p:sldId id="307" r:id="rId59"/>
    <p:sldId id="308" r:id="rId60"/>
    <p:sldId id="309"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51" r:id="rId95"/>
    <p:sldId id="349" r:id="rId96"/>
    <p:sldId id="350" r:id="rId97"/>
    <p:sldId id="352" r:id="rId98"/>
    <p:sldId id="353" r:id="rId99"/>
    <p:sldId id="354" r:id="rId100"/>
    <p:sldId id="355" r:id="rId101"/>
    <p:sldId id="361" r:id="rId102"/>
    <p:sldId id="362" r:id="rId103"/>
    <p:sldId id="363" r:id="rId104"/>
    <p:sldId id="402" r:id="rId105"/>
    <p:sldId id="364" r:id="rId106"/>
    <p:sldId id="365" r:id="rId107"/>
    <p:sldId id="366" r:id="rId108"/>
    <p:sldId id="367" r:id="rId109"/>
    <p:sldId id="370" r:id="rId110"/>
    <p:sldId id="393" r:id="rId111"/>
    <p:sldId id="388" r:id="rId112"/>
    <p:sldId id="389" r:id="rId113"/>
    <p:sldId id="368" r:id="rId114"/>
    <p:sldId id="369"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4" r:id="rId128"/>
    <p:sldId id="385" r:id="rId129"/>
    <p:sldId id="392" r:id="rId130"/>
    <p:sldId id="394" r:id="rId131"/>
    <p:sldId id="387" r:id="rId132"/>
    <p:sldId id="390" r:id="rId133"/>
    <p:sldId id="391" r:id="rId134"/>
    <p:sldId id="395" r:id="rId135"/>
    <p:sldId id="396" r:id="rId136"/>
    <p:sldId id="397" r:id="rId137"/>
    <p:sldId id="398" r:id="rId138"/>
    <p:sldId id="399" r:id="rId1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4BA21738-E2DD-419A-8781-65C3923778B6}" type="datetimeFigureOut">
              <a:rPr lang="ru-RU" smtClean="0"/>
              <a:pPr/>
              <a:t>11.12.2022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2CB079-83DA-4F52-9A4F-D1D7F29788B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CB079-83DA-4F52-9A4F-D1D7F29788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CB079-83DA-4F52-9A4F-D1D7F29788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2CB079-83DA-4F52-9A4F-D1D7F29788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4BA21738-E2DD-419A-8781-65C3923778B6}" type="datetimeFigureOut">
              <a:rPr lang="ru-RU" smtClean="0"/>
              <a:pPr/>
              <a:t>11.12.2022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2CB079-83DA-4F52-9A4F-D1D7F29788B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E12CB079-83DA-4F52-9A4F-D1D7F29788B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E12CB079-83DA-4F52-9A4F-D1D7F29788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2CB079-83DA-4F52-9A4F-D1D7F29788B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A21738-E2DD-419A-8781-65C3923778B6}" type="datetimeFigureOut">
              <a:rPr lang="ru-RU" smtClean="0"/>
              <a:pPr/>
              <a:t>11.12.2022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2CB079-83DA-4F52-9A4F-D1D7F29788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4BA21738-E2DD-419A-8781-65C3923778B6}" type="datetimeFigureOut">
              <a:rPr lang="ru-RU" smtClean="0"/>
              <a:pPr/>
              <a:t>11.12.2022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2CB079-83DA-4F52-9A4F-D1D7F29788B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4BA21738-E2DD-419A-8781-65C3923778B6}" type="datetimeFigureOut">
              <a:rPr lang="ru-RU" smtClean="0"/>
              <a:pPr/>
              <a:t>11.12.2022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2CB079-83DA-4F52-9A4F-D1D7F29788B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BA21738-E2DD-419A-8781-65C3923778B6}" type="datetimeFigureOut">
              <a:rPr lang="ru-RU" smtClean="0"/>
              <a:pPr/>
              <a:t>11.12.2022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12CB079-83DA-4F52-9A4F-D1D7F29788B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yandex.ru/images/search?source=wiz&amp;img_url=http://dimon-camon.ru/uploadedFiles/eshopimages/icons/100x100/Prorezinennyy_namordnik_dlya_voennyh_sobak_M58_2.png&amp;_=1449417712888&amp;p=1&amp;text=%D0%BC%D0%BE%D1%80%D0%B4%D0%B0%20%D1%81%D0%BE%D0%B1%D0%B0%D0%BA%D0%B8%20%D0%B2%20%D1%82%D0%B5%D1%81%D0%BD%D0%BE%D0%BC%20%D0%BD%D0%B0%D0%BC%D0%BE%D1%80%D0%B4%D0%BD%D0%B8%D0%BA%D0%B5%20%D1%84%D0%BE%D1%82%D0%BE&amp;redircnt=1449417699.1&amp;noreask=1&amp;pos=38&amp;rpt=simage&amp;lr=2" TargetMode="External"/><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hyperlink" Target="https://yandex.ru/images/search?p=3&amp;text=%D0%B3%D0%BE%D0%BB%D0%BE%D0%B2%D0%B0%20%D0%BB%D0%BE%D1%88%D0%B0%D0%B4%D0%B8%20%D1%81%20%D0%BD%D0%B5%D0%B4%D0%BE%D1%83%D0%B7%D0%B4%D0%BA%D0%BE%D0%BC&amp;img_url=http://thumbs3.ebaystatic.com/pict/1608361779064040_2.jpg&amp;pos=94&amp;rpt=simage&amp;_=1449415977366" TargetMode="External"/><Relationship Id="rId1" Type="http://schemas.openxmlformats.org/officeDocument/2006/relationships/slideLayout" Target="../slideLayouts/slideLayout2.xml"/><Relationship Id="rId6" Type="http://schemas.openxmlformats.org/officeDocument/2006/relationships/hyperlink" Target="https://yandex.ru/images/search?p=16&amp;text=%D0%B3%D0%BE%D0%BB%D0%BE%D0%B2%D0%B0%20%D0%BB%D0%BE%D1%88%D0%B0%D0%B4%D0%B8%20%D1%81%20%D1%81%D1%8B%D1%80%D0%BE%D0%BC%D1%8F%D1%82%D0%BD%D1%8B%D0%BC%20%D0%B3%D1%80%D1%83%D0%B1%D1%8B%D0%BC%20%D0%BD%D0%B5%D0%B4%D0%BE%D1%83%D0%B7%D0%B4%D0%BA%D0%BE%D0%BC&amp;img_url=http://xn-----6kckbpmhzkvahfjo3q.xn--p1ai/page.php?s=6&amp;Photo_Name=sfiles/lists/88_2565_0.jpg&amp;Photo_Width=78&amp;Photo_Height=78&amp;pos=484&amp;rpt=simage&amp;_=1449416530510" TargetMode="External"/><Relationship Id="rId5" Type="http://schemas.openxmlformats.org/officeDocument/2006/relationships/image" Target="../media/image6.jpeg"/><Relationship Id="rId4" Type="http://schemas.openxmlformats.org/officeDocument/2006/relationships/hyperlink" Target="https://yandex.ru/images/search?p=6&amp;text=%D0%B3%D0%BE%D0%BB%D0%BE%D0%B2%D0%B0%20%D1%80%D0%B0%D0%B1%D0%BE%D1%87%D0%B5%D0%B9%20%D0%BB%D0%BE%D1%88%D0%B0%D0%B4%D0%B8%20%D1%81%20%D1%81%D1%8B%D1%80%D0%BE%D0%BC%D1%8F%D1%82%D0%BD%D1%8B%D0%BC%20%D0%B3%D1%80%D1%83%D0%B1%D1%8B%D0%BC%20%D0%BD%D0%B5%D0%B4%D0%BE%D1%83%D0%B7%D0%B4%D0%BA%D0%BE%D0%BC&amp;img_url=http://images.bizorg.su/goods/247/162/s_2471621.png&amp;pos=193&amp;rpt=simage&amp;_=1449416859677" TargetMode="External"/><Relationship Id="rId9" Type="http://schemas.openxmlformats.org/officeDocument/2006/relationships/image" Target="../media/image8.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zhivotnovodstvo.net.ru/o/travmaticheskij-otek-holki-21.jpg"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andex.ru/images/search?p=3&amp;text=%D1%84%D0%BE%D1%82%D0%BE%20%D0%BB%D0%BE%D1%88%D0%B0%D0%B4%D0%B5%D0%B9%20%D0%BD%D0%B0%20%D0%BA%D0%BE%D0%BD%D0%BA%D1%83%D1%80%D0%B5%20%D0%BF%D0%B0%D0%B4%D0%B5%D0%BD%D0%B8%D0%B5%20%D0%BC%D0%B5%D0%B6%D0%B4%D1%83%20%D0%BF%D0%B5%D1%80%D0%B5%D0%BA%D0%BB%D0%B0%D0%B4%D0%B8%D0%BD&amp;img_url=http://www.pegase.ru/imggallery/mini/picS6Fpl2go.jpg&amp;pos=93&amp;rpt=simage&amp;_=1449420374003"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yandex.ru/images/search?text=%D1%81%D0%BE%D0%B1%D0%B0%D0%BA%D0%B0%20%D0%B7%D0%B0%D1%81%D1%82%D1%80%D1%8F%D0%BB%D0%B0%20%D0%B2%20%D0%B7%D0%B0%D0%B1%D0%BE%D1%80%D0%B5&amp;img_url=http://lodozo.com/files/timthumb.php?src=http://lodozo.com/files/images/Schenok-border-kolli-zastryal-v-zabore-lodozo.com.jpg&amp;q=100&amp;w=205&amp;h=162&amp;pos=5&amp;rpt=simage&amp;_=1449412504392" TargetMode="External"/><Relationship Id="rId7" Type="http://schemas.openxmlformats.org/officeDocument/2006/relationships/hyperlink" Target="https://yandex.ru/images/search?text=%D1%81%D0%BE%D0%B1%D0%B0%D0%BA%D0%B0%20%D0%B7%D0%B0%D1%81%D1%82%D1%80%D1%8F%D0%BB%D0%B0%20%D0%B2%20%D0%B7%D0%B0%D0%B1%D0%BE%D1%80%D0%B5&amp;img_url=http://av5.rimg.info/68abd5b9ecf99f7cff82cc6b1b632c56.gif&amp;pos=19&amp;rpt=simage&amp;_=1449412627176" TargetMode="External"/><Relationship Id="rId2" Type="http://schemas.openxmlformats.org/officeDocument/2006/relationships/hyperlink" Target="https://yandex.ru/images/search?source=wiz&amp;img_url=http://galeri4.uludagsozluk.com/102/basini-belaya-sokmak_147019_s.jpg&amp;_=1449411827763&amp;text=%D1%81%D0%BE%D0%B1%D0%B0%D0%BA%D0%B0%20%D0%B7%D0%B0%D1%81%D1%82%D1%80%D1%8F%D0%BB%D0%B0%20%D0%B2%20%D0%B7%D0%B0%D0%B1%D0%BE%D1%80%D0%B5&amp;noreask=1&amp;redircnt=1449411822.1&amp;pos=2&amp;rpt=simage&amp;lr=2"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yandex.ru/images/search?text=%D1%81%D0%BE%D0%B1%D0%B0%D0%BA%D0%B0%20%D0%B7%D0%B0%D1%81%D1%82%D1%80%D1%8F%D0%BB%D0%B0%20%D0%B2%20%D0%B7%D0%B0%D0%B1%D0%BE%D1%80%D0%B5&amp;img_url=http://galeri4.uludagsozluk.com/102/basini-belaya-sokmak_147019_s.jpg&amp;pos=2&amp;rpt=simage&amp;_=1449412504392"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a:t>БОЛЕЗНИ В ОБЛАСТИ ЗАТЫЛКА, ШЕИ И ХОЛКИ</a:t>
            </a:r>
          </a:p>
        </p:txBody>
      </p:sp>
      <p:pic>
        <p:nvPicPr>
          <p:cNvPr id="1026" name="Рисунок 13" descr="https://im1-tub-ru.yandex.net/i?id=39671e4ffe93c5232607fc4c1ee0a842&amp;n=33&amp;h=190&amp;w=213"/>
          <p:cNvPicPr>
            <a:picLocks noChangeAspect="1" noChangeArrowheads="1"/>
          </p:cNvPicPr>
          <p:nvPr/>
        </p:nvPicPr>
        <p:blipFill>
          <a:blip r:embed="rId2"/>
          <a:srcRect/>
          <a:stretch>
            <a:fillRect/>
          </a:stretch>
        </p:blipFill>
        <p:spPr bwMode="auto">
          <a:xfrm>
            <a:off x="714348" y="3286124"/>
            <a:ext cx="2028825" cy="1809750"/>
          </a:xfrm>
          <a:prstGeom prst="rect">
            <a:avLst/>
          </a:prstGeom>
          <a:noFill/>
          <a:ln w="9525">
            <a:noFill/>
            <a:miter lim="800000"/>
            <a:headEnd/>
            <a:tailEnd/>
          </a:ln>
        </p:spPr>
      </p:pic>
      <p:sp>
        <p:nvSpPr>
          <p:cNvPr id="5" name="Подзаголовок 4">
            <a:extLst>
              <a:ext uri="{FF2B5EF4-FFF2-40B4-BE49-F238E27FC236}">
                <a16:creationId xmlns:a16="http://schemas.microsoft.com/office/drawing/2014/main" id="{177022E0-B034-67B9-D6B8-36781B2C4E9A}"/>
              </a:ext>
            </a:extLst>
          </p:cNvPr>
          <p:cNvSpPr>
            <a:spLocks noGrp="1"/>
          </p:cNvSpPr>
          <p:nvPr>
            <p:ph type="subTitle" idx="1"/>
          </p:nvPr>
        </p:nvSpPr>
        <p:spPr/>
        <p:txBody>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a:bodyPr>
          <a:lstStyle/>
          <a:p>
            <a:pPr>
              <a:buNone/>
            </a:pPr>
            <a:r>
              <a:rPr lang="ru-RU" sz="2400" dirty="0">
                <a:solidFill>
                  <a:srgbClr val="FFFF00"/>
                </a:solidFill>
              </a:rPr>
              <a:t>    </a:t>
            </a:r>
          </a:p>
          <a:p>
            <a:pPr>
              <a:buNone/>
            </a:pPr>
            <a:endParaRPr lang="ru-RU" sz="2400" dirty="0">
              <a:solidFill>
                <a:srgbClr val="FFFF00"/>
              </a:solidFill>
            </a:endParaRPr>
          </a:p>
          <a:p>
            <a:pPr>
              <a:buNone/>
            </a:pPr>
            <a:endParaRPr lang="ru-RU" sz="2400" dirty="0">
              <a:solidFill>
                <a:srgbClr val="FFFF00"/>
              </a:solidFill>
            </a:endParaRPr>
          </a:p>
          <a:p>
            <a:pPr>
              <a:buNone/>
            </a:pPr>
            <a:r>
              <a:rPr lang="ru-RU" sz="2400" dirty="0">
                <a:solidFill>
                  <a:srgbClr val="FFFF00"/>
                </a:solidFill>
              </a:rPr>
              <a:t>     Некроз затылочно-остистой связки -  </a:t>
            </a:r>
            <a:r>
              <a:rPr lang="ru-RU" sz="2400" dirty="0"/>
              <a:t>отмечается плотная, малоболезненная припухлость и обнаруживаются сбоку затылка гнойные свищи. Из свищей выделяется гнойный экссудат, в котором можно обнаружить </a:t>
            </a:r>
            <a:r>
              <a:rPr lang="ru-RU" sz="2400" b="1" i="1" dirty="0">
                <a:solidFill>
                  <a:schemeClr val="bg1"/>
                </a:solidFill>
              </a:rPr>
              <a:t>отторгшиеся волокна эластической ткани</a:t>
            </a:r>
            <a:r>
              <a:rPr lang="ru-RU" sz="2400" dirty="0"/>
              <a:t>. Если некроз затылочно-остистой связки развивается в результате </a:t>
            </a:r>
            <a:r>
              <a:rPr lang="ru-RU" sz="2400" dirty="0" err="1"/>
              <a:t>онхоцеркозной</a:t>
            </a:r>
            <a:r>
              <a:rPr lang="ru-RU" sz="2400" dirty="0"/>
              <a:t> инвазии, то в гнойном экссудате можно обнаружить </a:t>
            </a:r>
            <a:r>
              <a:rPr lang="ru-RU" sz="2400" b="1" i="1" dirty="0">
                <a:solidFill>
                  <a:schemeClr val="bg1"/>
                </a:solidFill>
              </a:rPr>
              <a:t>фрагменты паразита и крупинки </a:t>
            </a:r>
            <a:r>
              <a:rPr lang="ru-RU" sz="2400" b="1" i="1" dirty="0" err="1">
                <a:solidFill>
                  <a:schemeClr val="bg1"/>
                </a:solidFill>
              </a:rPr>
              <a:t>обызвествленной</a:t>
            </a:r>
            <a:r>
              <a:rPr lang="ru-RU" sz="2400" b="1" i="1" dirty="0">
                <a:solidFill>
                  <a:schemeClr val="bg1"/>
                </a:solidFill>
              </a:rPr>
              <a:t> ткани.</a:t>
            </a:r>
          </a:p>
          <a:p>
            <a:pPr>
              <a:buNone/>
            </a:pPr>
            <a:endParaRPr lang="ru-RU" sz="2400" dirty="0">
              <a:solidFill>
                <a:srgbClr val="FFFF00"/>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buNone/>
            </a:pPr>
            <a:r>
              <a:rPr lang="ru-RU" dirty="0"/>
              <a:t>     После 3-4 недель нахождения в клетке рекомендуется содержание дома в течение 3 недель с исключением прыжков или пробежек и прогулок на шлейке, с последующим постепенным увеличением контролируемых физических нагрузок и проведением программы снижения веса. .</a:t>
            </a:r>
          </a:p>
          <a:p>
            <a:pPr>
              <a:buNone/>
            </a:pPr>
            <a:r>
              <a:rPr lang="ru-RU" dirty="0"/>
              <a:t> </a:t>
            </a:r>
          </a:p>
          <a:p>
            <a:pPr>
              <a:buNone/>
            </a:pPr>
            <a:endParaRPr lang="ru-RU" dirty="0"/>
          </a:p>
          <a:p>
            <a:pPr>
              <a:buNone/>
            </a:pPr>
            <a:r>
              <a:rPr lang="ru-RU" dirty="0"/>
              <a:t>     Собаки с болью в области шеи, которая не исчезает в течение 1-2 недель, собаки с выраженной болью, которая не контролируется, собаки с рецидивирующими эпизодами боли в области шеи и собаки, у которых развивается парез или паралич, указывающий на компрессию спинного мозга в области шеи, должны лечиться хирургически.</a:t>
            </a:r>
          </a:p>
          <a:p>
            <a:pPr>
              <a:buNone/>
            </a:pPr>
            <a:endParaRPr lang="ru-R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Болезни в области холки</a:t>
            </a:r>
          </a:p>
        </p:txBody>
      </p:sp>
      <p:sp>
        <p:nvSpPr>
          <p:cNvPr id="3" name="Содержимое 2"/>
          <p:cNvSpPr>
            <a:spLocks noGrp="1"/>
          </p:cNvSpPr>
          <p:nvPr>
            <p:ph idx="1"/>
          </p:nvPr>
        </p:nvSpPr>
        <p:spPr/>
        <p:txBody>
          <a:bodyPr/>
          <a:lstStyle/>
          <a:p>
            <a:pPr>
              <a:buNone/>
            </a:pPr>
            <a:endParaRPr lang="ru-RU" dirty="0"/>
          </a:p>
          <a:p>
            <a:pPr>
              <a:buNone/>
            </a:pPr>
            <a:endParaRPr lang="ru-RU" dirty="0"/>
          </a:p>
        </p:txBody>
      </p:sp>
      <p:pic>
        <p:nvPicPr>
          <p:cNvPr id="5122" name="Picture 2" descr="Холка лошади"/>
          <p:cNvPicPr>
            <a:picLocks noChangeAspect="1" noChangeArrowheads="1"/>
          </p:cNvPicPr>
          <p:nvPr/>
        </p:nvPicPr>
        <p:blipFill>
          <a:blip r:embed="rId2"/>
          <a:srcRect/>
          <a:stretch>
            <a:fillRect/>
          </a:stretch>
        </p:blipFill>
        <p:spPr bwMode="auto">
          <a:xfrm>
            <a:off x="2357422" y="2571744"/>
            <a:ext cx="4286250" cy="325755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dirty="0"/>
          </a:p>
          <a:p>
            <a:pPr>
              <a:buNone/>
            </a:pPr>
            <a:endParaRPr lang="ru-RU" dirty="0"/>
          </a:p>
        </p:txBody>
      </p:sp>
      <p:pic>
        <p:nvPicPr>
          <p:cNvPr id="4" name="Рисунок 3" descr="C:\Users\USER\Desktop\К презентации болезни затылка и шеи\холка\DSC01194.JPG"/>
          <p:cNvPicPr/>
          <p:nvPr/>
        </p:nvPicPr>
        <p:blipFill>
          <a:blip r:embed="rId2" cstate="print"/>
          <a:srcRect/>
          <a:stretch>
            <a:fillRect/>
          </a:stretch>
        </p:blipFill>
        <p:spPr bwMode="auto">
          <a:xfrm>
            <a:off x="1071538" y="1500174"/>
            <a:ext cx="7143800" cy="4857784"/>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6236"/>
            <a:ext cx="8229600" cy="4926035"/>
          </a:xfrm>
        </p:spPr>
        <p:txBody>
          <a:bodyPr>
            <a:normAutofit fontScale="62500" lnSpcReduction="20000"/>
          </a:bodyPr>
          <a:lstStyle/>
          <a:p>
            <a:pPr algn="ctr">
              <a:buNone/>
            </a:pPr>
            <a:r>
              <a:rPr lang="ru-RU" sz="3100" b="1" dirty="0">
                <a:solidFill>
                  <a:srgbClr val="FFFF00"/>
                </a:solidFill>
              </a:rPr>
              <a:t>Анатомо-топографические особенности области холки:</a:t>
            </a:r>
          </a:p>
          <a:p>
            <a:pPr>
              <a:buNone/>
            </a:pPr>
            <a:endParaRPr lang="ru-RU" sz="3100" dirty="0">
              <a:solidFill>
                <a:srgbClr val="FFFF00"/>
              </a:solidFill>
            </a:endParaRPr>
          </a:p>
          <a:p>
            <a:pPr marL="514350" indent="-514350">
              <a:buAutoNum type="arabicPeriod"/>
            </a:pPr>
            <a:r>
              <a:rPr lang="ru-RU" sz="3800" dirty="0"/>
              <a:t>Холка образована основаниями лопаток и остистыми отростками первых грудных позвонков (собака – 5, КРС – 7-8, лошадь - 10). </a:t>
            </a:r>
          </a:p>
          <a:p>
            <a:pPr marL="514350" indent="-514350">
              <a:buAutoNum type="arabicPeriod"/>
            </a:pPr>
            <a:r>
              <a:rPr lang="ru-RU" sz="3800" dirty="0"/>
              <a:t>Связки: надлопаточная (у плотоядных </a:t>
            </a:r>
            <a:r>
              <a:rPr lang="ru-RU" sz="3800" dirty="0" err="1"/>
              <a:t>межостистые</a:t>
            </a:r>
            <a:r>
              <a:rPr lang="ru-RU" sz="3800" dirty="0"/>
              <a:t> мышцы). </a:t>
            </a:r>
          </a:p>
          <a:p>
            <a:pPr marL="514350" indent="-514350">
              <a:buAutoNum type="arabicPeriod"/>
            </a:pPr>
            <a:r>
              <a:rPr lang="ru-RU" sz="3800" dirty="0"/>
              <a:t>Мышцы: грудная часть трапециевидной, ромбовидной, часть </a:t>
            </a:r>
            <a:r>
              <a:rPr lang="ru-RU" sz="3800" dirty="0" err="1"/>
              <a:t>пластыревидной</a:t>
            </a:r>
            <a:r>
              <a:rPr lang="ru-RU" sz="3800" dirty="0"/>
              <a:t>, зубчатый вентральный, дорсальный мышечный тяж (подвздошно-рёберная к груди, длиннейший спины, остистые и полуостистые, </a:t>
            </a:r>
            <a:r>
              <a:rPr lang="ru-RU" sz="3800" dirty="0" err="1"/>
              <a:t>многораздельные</a:t>
            </a:r>
            <a:r>
              <a:rPr lang="ru-RU" sz="3800" dirty="0"/>
              <a:t>). </a:t>
            </a:r>
          </a:p>
          <a:p>
            <a:pPr marL="514350" indent="-514350">
              <a:buAutoNum type="arabicPeriod"/>
            </a:pPr>
            <a:r>
              <a:rPr lang="ru-RU" sz="3800" dirty="0"/>
              <a:t>Кровоснабжение: правая и левая </a:t>
            </a:r>
            <a:r>
              <a:rPr lang="ru-RU" sz="3800"/>
              <a:t>подключичные а.</a:t>
            </a:r>
            <a:endParaRPr lang="ru-RU" sz="3800" dirty="0"/>
          </a:p>
          <a:p>
            <a:pPr marL="514350" indent="-514350">
              <a:buAutoNum type="arabicPeriod"/>
            </a:pPr>
            <a:r>
              <a:rPr lang="ru-RU" sz="3800" dirty="0"/>
              <a:t>Иннервация: дорсальные ветви грудных спинномозговых нервов, трапециевидный нерв.</a:t>
            </a:r>
          </a:p>
          <a:p>
            <a:pPr marL="514350" indent="-514350">
              <a:buFont typeface="Wingdings 2"/>
              <a:buAutoNum type="arabicPeriod"/>
            </a:pPr>
            <a:r>
              <a:rPr lang="ru-RU" sz="3800" dirty="0"/>
              <a:t>Отток лимфы: подмышечный </a:t>
            </a:r>
            <a:r>
              <a:rPr lang="ru-RU" sz="3800" dirty="0" err="1"/>
              <a:t>лимфоузел</a:t>
            </a:r>
            <a:endParaRPr lang="ru-RU" sz="3800" dirty="0"/>
          </a:p>
          <a:p>
            <a:pPr marL="514350" indent="-514350">
              <a:buAutoNum type="arabicPeriod"/>
            </a:pPr>
            <a:endParaRPr lang="ru-RU"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6237"/>
            <a:ext cx="8229600" cy="4926036"/>
          </a:xfrm>
        </p:spPr>
        <p:txBody>
          <a:bodyPr>
            <a:normAutofit fontScale="70000" lnSpcReduction="20000"/>
          </a:bodyPr>
          <a:lstStyle/>
          <a:p>
            <a:pPr marL="514350" indent="-514350">
              <a:buAutoNum type="arabicPeriod"/>
            </a:pPr>
            <a:endParaRPr lang="ru-RU" b="1" i="1" u="sng" dirty="0"/>
          </a:p>
          <a:p>
            <a:pPr marL="514350" indent="-514350">
              <a:buAutoNum type="arabicPeriod"/>
            </a:pPr>
            <a:endParaRPr lang="ru-RU" b="1" i="1" u="sng" dirty="0"/>
          </a:p>
          <a:p>
            <a:pPr marL="514350" indent="-514350">
              <a:buAutoNum type="arabicPeriod"/>
            </a:pPr>
            <a:r>
              <a:rPr lang="ru-RU" b="1" i="1" u="sng" dirty="0"/>
              <a:t>Кожа</a:t>
            </a:r>
            <a:r>
              <a:rPr lang="ru-RU" i="1" u="sng" dirty="0"/>
              <a:t> </a:t>
            </a:r>
            <a:r>
              <a:rPr lang="ru-RU" dirty="0"/>
              <a:t>– значительно смещается на боковых поверхностях и практически  неподвижна по </a:t>
            </a:r>
            <a:r>
              <a:rPr lang="ru-RU" dirty="0" err="1"/>
              <a:t>саггитальной</a:t>
            </a:r>
            <a:r>
              <a:rPr lang="ru-RU" dirty="0"/>
              <a:t> линии холки</a:t>
            </a:r>
          </a:p>
          <a:p>
            <a:pPr marL="514350" indent="-514350">
              <a:buAutoNum type="arabicPeriod"/>
            </a:pPr>
            <a:r>
              <a:rPr lang="ru-RU" b="1" i="1" u="sng" dirty="0"/>
              <a:t>Надлопаточная  область выйной связки </a:t>
            </a:r>
            <a:r>
              <a:rPr lang="ru-RU" dirty="0"/>
              <a:t>– представлена канатиковой частью и плащевидной</a:t>
            </a:r>
          </a:p>
          <a:p>
            <a:pPr marL="514350" indent="-514350">
              <a:buAutoNum type="arabicPeriod"/>
            </a:pPr>
            <a:r>
              <a:rPr lang="ru-RU" b="1" i="1" u="sng" dirty="0"/>
              <a:t>Мышцы</a:t>
            </a:r>
            <a:r>
              <a:rPr lang="ru-RU" dirty="0"/>
              <a:t> представлены в основном апоневрозами</a:t>
            </a:r>
          </a:p>
          <a:p>
            <a:pPr marL="514350" indent="-514350">
              <a:buAutoNum type="arabicPeriod"/>
            </a:pPr>
            <a:r>
              <a:rPr lang="ru-RU" b="1" i="1" u="sng" dirty="0"/>
              <a:t>Сосуды и нервы </a:t>
            </a:r>
            <a:r>
              <a:rPr lang="ru-RU" dirty="0"/>
              <a:t>имеют перпендикулярное расположение к линии холки</a:t>
            </a:r>
          </a:p>
          <a:p>
            <a:pPr marL="514350" indent="-514350">
              <a:buAutoNum type="arabicPeriod"/>
            </a:pPr>
            <a:r>
              <a:rPr lang="ru-RU" b="1" i="1" u="sng" dirty="0"/>
              <a:t>Бурсы </a:t>
            </a:r>
            <a:r>
              <a:rPr lang="ru-RU" dirty="0"/>
              <a:t> -  две врожденные. Поверхностная (на гребне холки под кожей и глубокая в </a:t>
            </a:r>
            <a:r>
              <a:rPr lang="ru-RU" dirty="0" err="1"/>
              <a:t>предлопаточном</a:t>
            </a:r>
            <a:r>
              <a:rPr lang="ru-RU" dirty="0"/>
              <a:t> отделе под мышцами. Могут быть приобретенные бурсы – в любом месте холки, где оказывается чрезмерное давление (у лошадей – упряжью)</a:t>
            </a:r>
          </a:p>
          <a:p>
            <a:pPr marL="514350" indent="-514350">
              <a:buAutoNum type="arabicPeriod"/>
            </a:pPr>
            <a:r>
              <a:rPr lang="ru-RU" dirty="0"/>
              <a:t>Имеются многочисленные </a:t>
            </a:r>
            <a:r>
              <a:rPr lang="ru-RU" b="1" i="1" u="sng" dirty="0"/>
              <a:t>соединительно-тканные пространства</a:t>
            </a:r>
            <a:r>
              <a:rPr lang="ru-RU" dirty="0"/>
              <a:t> между всеми тканями холки</a:t>
            </a:r>
          </a:p>
          <a:p>
            <a:pPr>
              <a:buNone/>
            </a:pPr>
            <a:endParaRPr lang="ru-RU"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a:t>Дифференциальная диагностика болезней в области </a:t>
            </a:r>
            <a:r>
              <a:rPr lang="ru-RU" dirty="0">
                <a:solidFill>
                  <a:srgbClr val="FFFF00"/>
                </a:solidFill>
              </a:rPr>
              <a:t>холки</a:t>
            </a:r>
          </a:p>
          <a:p>
            <a:pPr>
              <a:buNone/>
            </a:pPr>
            <a:r>
              <a:rPr lang="ru-RU" dirty="0">
                <a:solidFill>
                  <a:srgbClr val="FFFF00"/>
                </a:solidFill>
              </a:rPr>
              <a:t>  - отеков застойного и воспалительного</a:t>
            </a:r>
          </a:p>
          <a:p>
            <a:pPr>
              <a:buNone/>
            </a:pPr>
            <a:r>
              <a:rPr lang="ru-RU" dirty="0">
                <a:solidFill>
                  <a:srgbClr val="FFFF00"/>
                </a:solidFill>
              </a:rPr>
              <a:t>  -гематомы</a:t>
            </a:r>
          </a:p>
          <a:p>
            <a:pPr>
              <a:buNone/>
            </a:pPr>
            <a:r>
              <a:rPr lang="ru-RU" dirty="0">
                <a:solidFill>
                  <a:srgbClr val="FFFF00"/>
                </a:solidFill>
              </a:rPr>
              <a:t>  - </a:t>
            </a:r>
            <a:r>
              <a:rPr lang="ru-RU" dirty="0" err="1">
                <a:solidFill>
                  <a:srgbClr val="FFFF00"/>
                </a:solidFill>
              </a:rPr>
              <a:t>лимфоэкстравазата</a:t>
            </a:r>
            <a:endParaRPr lang="ru-RU" dirty="0">
              <a:solidFill>
                <a:srgbClr val="FFFF00"/>
              </a:solidFill>
            </a:endParaRPr>
          </a:p>
          <a:p>
            <a:pPr>
              <a:buNone/>
            </a:pPr>
            <a:r>
              <a:rPr lang="ru-RU" dirty="0">
                <a:solidFill>
                  <a:srgbClr val="FFFF00"/>
                </a:solidFill>
              </a:rPr>
              <a:t>  - бурситов</a:t>
            </a:r>
          </a:p>
          <a:p>
            <a:pPr>
              <a:buNone/>
            </a:pPr>
            <a:r>
              <a:rPr lang="ru-RU" dirty="0">
                <a:solidFill>
                  <a:srgbClr val="FFFF00"/>
                </a:solidFill>
              </a:rPr>
              <a:t>  - флегмоны</a:t>
            </a:r>
          </a:p>
          <a:p>
            <a:pPr>
              <a:buNone/>
            </a:pPr>
            <a:r>
              <a:rPr lang="ru-RU" dirty="0">
                <a:solidFill>
                  <a:srgbClr val="FFFF00"/>
                </a:solidFill>
              </a:rPr>
              <a:t>  - некроза надлопаточной связки</a:t>
            </a:r>
          </a:p>
          <a:p>
            <a:pPr>
              <a:buNone/>
            </a:pPr>
            <a:r>
              <a:rPr lang="ru-RU" dirty="0">
                <a:solidFill>
                  <a:srgbClr val="FFFF00"/>
                </a:solidFill>
              </a:rPr>
              <a:t>  - кариеса и остеомиелита остистых отростков грудных позвонков</a:t>
            </a:r>
          </a:p>
          <a:p>
            <a:pPr>
              <a:buNone/>
            </a:pPr>
            <a:endParaRPr lang="ru-RU"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dirty="0">
                <a:solidFill>
                  <a:srgbClr val="FFFF00"/>
                </a:solidFill>
              </a:rPr>
              <a:t>    Отек застойный </a:t>
            </a:r>
            <a:r>
              <a:rPr lang="ru-RU" dirty="0"/>
              <a:t>- После снятия хомута быстро появляется диффузная припухлость тканей холки, при пальпации негорячая и </a:t>
            </a:r>
            <a:r>
              <a:rPr lang="ru-RU" dirty="0" err="1"/>
              <a:t>неболезненная</a:t>
            </a:r>
            <a:r>
              <a:rPr lang="ru-RU" dirty="0"/>
              <a:t>, </a:t>
            </a:r>
            <a:r>
              <a:rPr lang="ru-RU" dirty="0" err="1"/>
              <a:t>тестоватой</a:t>
            </a:r>
            <a:r>
              <a:rPr lang="ru-RU" dirty="0"/>
              <a:t> консистенции. При надавливании на припухлость пальцами остается ямка, которая медленно выполняется, что указывает на застойный характер отека. </a:t>
            </a:r>
          </a:p>
          <a:p>
            <a:pPr>
              <a:buNone/>
            </a:pPr>
            <a:r>
              <a:rPr lang="ru-RU" dirty="0"/>
              <a:t>    </a:t>
            </a:r>
            <a:r>
              <a:rPr lang="ru-RU" dirty="0">
                <a:solidFill>
                  <a:srgbClr val="FFFF00"/>
                </a:solidFill>
              </a:rPr>
              <a:t>Отек воспалительный </a:t>
            </a:r>
            <a:r>
              <a:rPr lang="ru-RU" dirty="0"/>
              <a:t>- В случае ушибов большим хомутом - припухлость горячая болезненная, имеются ссадины кожи и кровоподтеки.</a:t>
            </a:r>
          </a:p>
          <a:p>
            <a:pPr>
              <a:buNone/>
            </a:pPr>
            <a:endParaRPr lang="ru-RU"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dirty="0">
                <a:solidFill>
                  <a:srgbClr val="FFFF00"/>
                </a:solidFill>
              </a:rPr>
              <a:t>Гематома - </a:t>
            </a:r>
            <a:r>
              <a:rPr lang="ru-RU" sz="2400" dirty="0"/>
              <a:t>вначале  появляется флюктуирующая, горячая припухлость, а через 2... 3 дня </a:t>
            </a:r>
            <a:r>
              <a:rPr lang="ru-RU" sz="2400" dirty="0" err="1"/>
              <a:t>тестоватой</a:t>
            </a:r>
            <a:r>
              <a:rPr lang="ru-RU" sz="2400" dirty="0"/>
              <a:t> консистенции, при пальпации которой прослушивается хруст фибрина. Окончательный диагноз уточняют пункцией. В первые дни через иглу выделяется кровь, а когда кровь свернется - сыворотка.</a:t>
            </a:r>
          </a:p>
          <a:p>
            <a:pPr>
              <a:buNone/>
            </a:pPr>
            <a:endParaRPr lang="ru-RU" sz="2400" dirty="0"/>
          </a:p>
          <a:p>
            <a:pPr>
              <a:buNone/>
            </a:pPr>
            <a:r>
              <a:rPr lang="ru-RU" sz="2400" dirty="0" err="1">
                <a:solidFill>
                  <a:srgbClr val="FFFF00"/>
                </a:solidFill>
              </a:rPr>
              <a:t>Лимфоэкстравазат</a:t>
            </a:r>
            <a:r>
              <a:rPr lang="ru-RU" sz="2400" dirty="0">
                <a:solidFill>
                  <a:srgbClr val="FFFF00"/>
                </a:solidFill>
              </a:rPr>
              <a:t> – </a:t>
            </a:r>
            <a:r>
              <a:rPr lang="ru-RU" sz="2400" dirty="0"/>
              <a:t>припухлость увеличивается медленно, болезненность незначительная. Пальпацией обнаруживают свободное переливание жидкости. </a:t>
            </a:r>
            <a:r>
              <a:rPr lang="ru-RU" sz="2400" dirty="0" err="1"/>
              <a:t>Пунктат</a:t>
            </a:r>
            <a:r>
              <a:rPr lang="ru-RU" sz="2400" dirty="0"/>
              <a:t> желтого цвета, прозрачный.</a:t>
            </a:r>
            <a:endParaRPr lang="ru-RU" sz="2400" dirty="0">
              <a:solidFill>
                <a:srgbClr val="FFFF00"/>
              </a:solidFill>
            </a:endParaRPr>
          </a:p>
          <a:p>
            <a:pPr>
              <a:buNone/>
            </a:pPr>
            <a:r>
              <a:rPr lang="ru-RU" sz="2400" dirty="0"/>
              <a:t> </a:t>
            </a:r>
            <a:endParaRPr lang="ru-RU" sz="2400" dirty="0">
              <a:solidFill>
                <a:srgbClr val="FFFF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dirty="0">
                <a:solidFill>
                  <a:srgbClr val="FFFF00"/>
                </a:solidFill>
              </a:rPr>
              <a:t>Бурситы – </a:t>
            </a:r>
            <a:r>
              <a:rPr lang="ru-RU" dirty="0"/>
              <a:t>при поражении поверхностной слизистой сумки – ограниченная припухлость на самом высоком месте холки, с характерными признаками экссудативного воспаления. При поражении глубокой бурсы – течение длительное время </a:t>
            </a:r>
            <a:r>
              <a:rPr lang="ru-RU" dirty="0" err="1"/>
              <a:t>субклиническое</a:t>
            </a:r>
            <a:r>
              <a:rPr lang="ru-RU" dirty="0"/>
              <a:t> и визуализируется уже при появлении свищей в </a:t>
            </a:r>
            <a:r>
              <a:rPr lang="ru-RU" dirty="0" err="1"/>
              <a:t>предхолочном</a:t>
            </a:r>
            <a:r>
              <a:rPr lang="ru-RU" dirty="0"/>
              <a:t> отделе. При появлении патологических бурс  - полусферические припухлости с характерными признаками экссудативного воспаления обнаруживают в разных местах холки</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643050"/>
            <a:ext cx="8229600" cy="4929222"/>
          </a:xfrm>
        </p:spPr>
        <p:txBody>
          <a:bodyPr>
            <a:normAutofit fontScale="55000" lnSpcReduction="20000"/>
          </a:bodyPr>
          <a:lstStyle/>
          <a:p>
            <a:pPr>
              <a:buNone/>
            </a:pPr>
            <a:r>
              <a:rPr lang="ru-RU" dirty="0">
                <a:solidFill>
                  <a:srgbClr val="FFFF00"/>
                </a:solidFill>
              </a:rPr>
              <a:t>    </a:t>
            </a:r>
            <a:r>
              <a:rPr lang="ru-RU" sz="4400" dirty="0">
                <a:solidFill>
                  <a:srgbClr val="FFFF00"/>
                </a:solidFill>
              </a:rPr>
              <a:t>Флегмона - </a:t>
            </a:r>
            <a:r>
              <a:rPr lang="ru-RU" sz="4400" dirty="0"/>
              <a:t>диффузная, напряженная, горячая и болезненная припухлость.</a:t>
            </a:r>
          </a:p>
          <a:p>
            <a:pPr>
              <a:buNone/>
            </a:pPr>
            <a:r>
              <a:rPr lang="ru-RU" sz="4400" dirty="0"/>
              <a:t>     В начальных стадиях воспаления напряжение тканей выражено очень сильно, поэтому кожа приобретает блестящий, глянцевитый оттенок. Температура тела поднимается до 41 °С и выше, резко учащаются пульс и дыхание, наблюдаются угнетение, отказ от корма. Через 3...4 дня намечаются очаги размягчения и острота общей реакции несколько уменьшается.</a:t>
            </a:r>
          </a:p>
          <a:p>
            <a:pPr>
              <a:buNone/>
            </a:pPr>
            <a:r>
              <a:rPr lang="ru-RU" sz="4400" dirty="0"/>
              <a:t>     Через 6...7 дней происходит самопроизвольное вскрытие гнойных очагов. </a:t>
            </a:r>
          </a:p>
          <a:p>
            <a:pPr>
              <a:buNone/>
            </a:pPr>
            <a:r>
              <a:rPr lang="ru-RU" sz="4400" dirty="0"/>
              <a:t>     При </a:t>
            </a:r>
            <a:r>
              <a:rPr lang="ru-RU" sz="4400" dirty="0" err="1"/>
              <a:t>подфасциальных</a:t>
            </a:r>
            <a:r>
              <a:rPr lang="ru-RU" sz="4400" dirty="0"/>
              <a:t> и межмышечных флегмонах ввиду более глубокого расположения гнойных полостей самопроизвольное вскрытие их происходит несколько позже, через 8... 12 дней, когда наступает значительное омертвение тканей. </a:t>
            </a:r>
          </a:p>
          <a:p>
            <a:endParaRPr lang="ru-RU" dirty="0"/>
          </a:p>
          <a:p>
            <a:pPr>
              <a:buNone/>
            </a:pPr>
            <a:endParaRPr lang="ru-RU"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172517"/>
          </a:xfrm>
        </p:spPr>
        <p:txBody>
          <a:bodyPr>
            <a:normAutofit/>
          </a:bodyPr>
          <a:lstStyle/>
          <a:p>
            <a:pPr>
              <a:buNone/>
            </a:pPr>
            <a:endParaRPr lang="ru-RU" sz="2400" dirty="0">
              <a:solidFill>
                <a:srgbClr val="FFFF00"/>
              </a:solidFill>
            </a:endParaRPr>
          </a:p>
          <a:p>
            <a:pPr>
              <a:buNone/>
            </a:pPr>
            <a:r>
              <a:rPr lang="ru-RU" sz="2400" dirty="0">
                <a:solidFill>
                  <a:srgbClr val="FFFF00"/>
                </a:solidFill>
              </a:rPr>
              <a:t>3. Этиология и патогенез болезней в области затылка</a:t>
            </a:r>
          </a:p>
          <a:p>
            <a:pPr>
              <a:buNone/>
            </a:pPr>
            <a:r>
              <a:rPr lang="ru-RU" sz="2400" b="1" i="1" u="sng" dirty="0">
                <a:solidFill>
                  <a:schemeClr val="bg1"/>
                </a:solidFill>
              </a:rPr>
              <a:t>    Ушиб, гематома, асептические бурситы </a:t>
            </a:r>
            <a:r>
              <a:rPr lang="ru-RU" sz="2400" dirty="0"/>
              <a:t>обычно возникают  от прямого механического воздействия : </a:t>
            </a:r>
          </a:p>
          <a:p>
            <a:pPr>
              <a:buNone/>
            </a:pPr>
            <a:r>
              <a:rPr lang="ru-RU" sz="2400" dirty="0">
                <a:solidFill>
                  <a:schemeClr val="accent1"/>
                </a:solidFill>
              </a:rPr>
              <a:t>-</a:t>
            </a:r>
            <a:r>
              <a:rPr lang="ru-RU" sz="2400" dirty="0"/>
              <a:t>   Удара тупым предметом</a:t>
            </a:r>
          </a:p>
          <a:p>
            <a:pPr>
              <a:buFontTx/>
              <a:buChar char="-"/>
            </a:pPr>
            <a:r>
              <a:rPr lang="ru-RU" sz="2400" dirty="0"/>
              <a:t>Давления ремней уздечки, недоуздка у лошадей; плотно подогнанного намордника у собак</a:t>
            </a:r>
          </a:p>
          <a:p>
            <a:pPr>
              <a:buNone/>
            </a:pPr>
            <a:endParaRPr lang="ru-RU" sz="2400" dirty="0"/>
          </a:p>
        </p:txBody>
      </p:sp>
      <p:pic>
        <p:nvPicPr>
          <p:cNvPr id="4" name="Рисунок 3" descr="https://im1-tub-ru.yandex.net/i?id=03897020b3c1730f5eee17eb5b4d594e&amp;n=33&amp;h=190&amp;w=190">
            <a:hlinkClick r:id="rId2"/>
          </p:cNvPr>
          <p:cNvPicPr/>
          <p:nvPr/>
        </p:nvPicPr>
        <p:blipFill>
          <a:blip r:embed="rId3"/>
          <a:srcRect/>
          <a:stretch>
            <a:fillRect/>
          </a:stretch>
        </p:blipFill>
        <p:spPr bwMode="auto">
          <a:xfrm>
            <a:off x="3214678" y="2857496"/>
            <a:ext cx="1809750" cy="1809750"/>
          </a:xfrm>
          <a:prstGeom prst="rect">
            <a:avLst/>
          </a:prstGeom>
          <a:noFill/>
          <a:ln w="9525">
            <a:noFill/>
            <a:miter lim="800000"/>
            <a:headEnd/>
            <a:tailEnd/>
          </a:ln>
        </p:spPr>
      </p:pic>
      <p:pic>
        <p:nvPicPr>
          <p:cNvPr id="5" name="Рисунок 4" descr="https://im1-tub-ru.yandex.net/i?id=8e218b85ba8bcd12b249ff1a75efa034&amp;n=33&amp;h=190&amp;w=184">
            <a:hlinkClick r:id="rId4"/>
          </p:cNvPr>
          <p:cNvPicPr/>
          <p:nvPr/>
        </p:nvPicPr>
        <p:blipFill>
          <a:blip r:embed="rId5"/>
          <a:srcRect/>
          <a:stretch>
            <a:fillRect/>
          </a:stretch>
        </p:blipFill>
        <p:spPr bwMode="auto">
          <a:xfrm>
            <a:off x="428596" y="2857496"/>
            <a:ext cx="1752600" cy="1809750"/>
          </a:xfrm>
          <a:prstGeom prst="rect">
            <a:avLst/>
          </a:prstGeom>
          <a:noFill/>
          <a:ln w="9525">
            <a:noFill/>
            <a:miter lim="800000"/>
            <a:headEnd/>
            <a:tailEnd/>
          </a:ln>
        </p:spPr>
      </p:pic>
      <p:pic>
        <p:nvPicPr>
          <p:cNvPr id="6" name="Рисунок 5" descr="https://im3-tub-ru.yandex.net/i?id=64da7f02a19f2b80608b0889c5840fe6&amp;n=33&amp;h=190&amp;w=238">
            <a:hlinkClick r:id="rId6"/>
          </p:cNvPr>
          <p:cNvPicPr/>
          <p:nvPr/>
        </p:nvPicPr>
        <p:blipFill>
          <a:blip r:embed="rId7"/>
          <a:srcRect/>
          <a:stretch>
            <a:fillRect/>
          </a:stretch>
        </p:blipFill>
        <p:spPr bwMode="auto">
          <a:xfrm>
            <a:off x="1857356" y="4643446"/>
            <a:ext cx="2286016" cy="1809750"/>
          </a:xfrm>
          <a:prstGeom prst="rect">
            <a:avLst/>
          </a:prstGeom>
          <a:noFill/>
          <a:ln w="9525">
            <a:noFill/>
            <a:miter lim="800000"/>
            <a:headEnd/>
            <a:tailEnd/>
          </a:ln>
        </p:spPr>
      </p:pic>
      <p:pic>
        <p:nvPicPr>
          <p:cNvPr id="7" name="Рисунок 6" descr="https://im3-tub-ru.yandex.net/i?id=0b56d120fe4d21101cb5ac0938eb04e1&amp;n=33&amp;h=190&amp;w=190">
            <a:hlinkClick r:id="rId8"/>
          </p:cNvPr>
          <p:cNvPicPr/>
          <p:nvPr/>
        </p:nvPicPr>
        <p:blipFill>
          <a:blip r:embed="rId9"/>
          <a:srcRect/>
          <a:stretch>
            <a:fillRect/>
          </a:stretch>
        </p:blipFill>
        <p:spPr bwMode="auto">
          <a:xfrm>
            <a:off x="6286512" y="3786190"/>
            <a:ext cx="1809750" cy="1809750"/>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10000"/>
          </a:bodyPr>
          <a:lstStyle/>
          <a:p>
            <a:pPr>
              <a:buNone/>
            </a:pPr>
            <a:r>
              <a:rPr lang="ru-RU" dirty="0"/>
              <a:t>   </a:t>
            </a:r>
            <a:r>
              <a:rPr lang="ru-RU" b="1" dirty="0"/>
              <a:t>Анаэробная флегмона </a:t>
            </a:r>
            <a:r>
              <a:rPr lang="ru-RU" dirty="0"/>
              <a:t>в области холки характеризуется большими отеками и отсутствием нагноения. Экссудат выделяется в виде сукровицы или лимфы, издает трупный запах. Температура вначале повышается, а затем снижается (клинический крест смерти), пульс учащается до 100 и выше, наступает резкое угнетение животного. При появлении нагноения состояние животного постепенно улучшается. После вскрытия гнойных полостей общее состояние животного значительно улучшается.</a:t>
            </a:r>
          </a:p>
          <a:p>
            <a:pPr>
              <a:buNone/>
            </a:pPr>
            <a:endParaRPr lang="ru-RU"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6236"/>
            <a:ext cx="8229600" cy="5211763"/>
          </a:xfrm>
        </p:spPr>
        <p:txBody>
          <a:bodyPr>
            <a:normAutofit/>
          </a:bodyPr>
          <a:lstStyle/>
          <a:p>
            <a:pPr>
              <a:buNone/>
            </a:pPr>
            <a:r>
              <a:rPr lang="ru-RU" sz="2400" dirty="0"/>
              <a:t>В результате некроза тканей и вскрытия гнойных полостей образуются </a:t>
            </a:r>
            <a:r>
              <a:rPr lang="ru-RU" sz="2400" b="1" i="1" dirty="0"/>
              <a:t>язвы</a:t>
            </a:r>
            <a:r>
              <a:rPr lang="ru-RU" sz="2400" dirty="0"/>
              <a:t>, через которые в обильном количестве выделяется гнойный экссудат с примесью кусочков мертвых тканей. Если образуется большая язва и через нее полость флегмоны сможет полностью освободиться от мертвых тканей и экссудата, наступает выздоровление. </a:t>
            </a:r>
          </a:p>
        </p:txBody>
      </p:sp>
      <p:pic>
        <p:nvPicPr>
          <p:cNvPr id="4098" name="Рисунок 10" descr="http://s42.radikal.ru/i096/0809/02/3f1d2f0e1dca.jpg"/>
          <p:cNvPicPr>
            <a:picLocks noChangeAspect="1" noChangeArrowheads="1"/>
          </p:cNvPicPr>
          <p:nvPr/>
        </p:nvPicPr>
        <p:blipFill>
          <a:blip r:embed="rId2"/>
          <a:srcRect/>
          <a:stretch>
            <a:fillRect/>
          </a:stretch>
        </p:blipFill>
        <p:spPr bwMode="auto">
          <a:xfrm>
            <a:off x="3143240" y="4357694"/>
            <a:ext cx="2800350" cy="2105025"/>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400" dirty="0"/>
              <a:t>    Если язва маленькая и через нее не смогут полностью выделиться во внешнюю среду мертвые ткани и экссудат, тогда образуются гнойные свищи и воспалительный процесс приобретает хроническое течение.</a:t>
            </a:r>
          </a:p>
          <a:p>
            <a:pPr>
              <a:buNone/>
            </a:pPr>
            <a:endParaRPr lang="ru-RU" dirty="0"/>
          </a:p>
        </p:txBody>
      </p:sp>
      <p:pic>
        <p:nvPicPr>
          <p:cNvPr id="5122" name="Рисунок 2" descr="http://socialvet.ru/uploads/images/00/00/12/2012/09/17/c7fea9.jpg"/>
          <p:cNvPicPr>
            <a:picLocks noChangeAspect="1" noChangeArrowheads="1"/>
          </p:cNvPicPr>
          <p:nvPr/>
        </p:nvPicPr>
        <p:blipFill>
          <a:blip r:embed="rId2"/>
          <a:srcRect/>
          <a:stretch>
            <a:fillRect/>
          </a:stretch>
        </p:blipFill>
        <p:spPr bwMode="auto">
          <a:xfrm>
            <a:off x="2714612" y="3500438"/>
            <a:ext cx="3825883" cy="2872807"/>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dirty="0">
                <a:solidFill>
                  <a:srgbClr val="FFFF00"/>
                </a:solidFill>
              </a:rPr>
              <a:t>Некроз надлопаточной связки - </a:t>
            </a:r>
            <a:r>
              <a:rPr lang="ru-RU" dirty="0"/>
              <a:t>отмечается плотная, малоболезненная припухлость и обнаруживаются свищи сбоку от </a:t>
            </a:r>
            <a:r>
              <a:rPr lang="ru-RU" dirty="0" err="1"/>
              <a:t>саггитальной</a:t>
            </a:r>
            <a:r>
              <a:rPr lang="ru-RU" dirty="0"/>
              <a:t> линии холки. Из свищей выделяется гнойный экссудат, в котором можно обнаружить </a:t>
            </a:r>
            <a:r>
              <a:rPr lang="ru-RU" b="1" i="1" dirty="0">
                <a:solidFill>
                  <a:schemeClr val="bg1"/>
                </a:solidFill>
              </a:rPr>
              <a:t>отторгшиеся волокна эластической ткани</a:t>
            </a:r>
            <a:r>
              <a:rPr lang="ru-RU" dirty="0"/>
              <a:t>. Если некроз надлопаточной связки развивается в результате </a:t>
            </a:r>
            <a:r>
              <a:rPr lang="ru-RU" dirty="0" err="1"/>
              <a:t>онхоцеркозной</a:t>
            </a:r>
            <a:r>
              <a:rPr lang="ru-RU" dirty="0"/>
              <a:t> инвазии, то в гнойном экссудате можно обнаружить </a:t>
            </a:r>
            <a:r>
              <a:rPr lang="ru-RU" b="1" i="1" dirty="0">
                <a:solidFill>
                  <a:schemeClr val="bg1"/>
                </a:solidFill>
              </a:rPr>
              <a:t>фрагменты паразита и крупинки </a:t>
            </a:r>
            <a:r>
              <a:rPr lang="ru-RU" b="1" i="1" dirty="0" err="1">
                <a:solidFill>
                  <a:schemeClr val="bg1"/>
                </a:solidFill>
              </a:rPr>
              <a:t>обизвествленной</a:t>
            </a:r>
            <a:r>
              <a:rPr lang="ru-RU" b="1" i="1" dirty="0">
                <a:solidFill>
                  <a:schemeClr val="bg1"/>
                </a:solidFill>
              </a:rPr>
              <a:t> ткани.</a:t>
            </a:r>
            <a:endParaRPr lang="ru-RU"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6237"/>
            <a:ext cx="8229600" cy="4425969"/>
          </a:xfrm>
        </p:spPr>
        <p:txBody>
          <a:bodyPr>
            <a:normAutofit fontScale="70000" lnSpcReduction="20000"/>
          </a:bodyPr>
          <a:lstStyle/>
          <a:p>
            <a:pPr algn="ctr">
              <a:buNone/>
            </a:pPr>
            <a:r>
              <a:rPr lang="ru-RU" sz="4000" dirty="0">
                <a:solidFill>
                  <a:srgbClr val="FFFF00"/>
                </a:solidFill>
              </a:rPr>
              <a:t>   Кариес и остеомиелит  остистых отростков грудных позвонков</a:t>
            </a:r>
            <a:endParaRPr lang="ru-RU" sz="4000" dirty="0"/>
          </a:p>
          <a:p>
            <a:pPr>
              <a:buNone/>
            </a:pPr>
            <a:endParaRPr lang="ru-RU" dirty="0"/>
          </a:p>
          <a:p>
            <a:pPr>
              <a:buNone/>
            </a:pPr>
            <a:r>
              <a:rPr lang="ru-RU" dirty="0"/>
              <a:t>   При </a:t>
            </a:r>
            <a:r>
              <a:rPr lang="ru-RU" b="1" i="1" dirty="0"/>
              <a:t>влажном кариесе </a:t>
            </a:r>
            <a:r>
              <a:rPr lang="ru-RU" dirty="0"/>
              <a:t>экссудат гнилостный, жидкий, бурого или буро-серого цвета, имеет зловонный запах, ощущаемый на расстоянии. </a:t>
            </a:r>
          </a:p>
          <a:p>
            <a:pPr>
              <a:buNone/>
            </a:pPr>
            <a:endParaRPr lang="ru-RU" dirty="0"/>
          </a:p>
          <a:p>
            <a:pPr>
              <a:buNone/>
            </a:pPr>
            <a:r>
              <a:rPr lang="ru-RU" dirty="0"/>
              <a:t>   При </a:t>
            </a:r>
            <a:r>
              <a:rPr lang="ru-RU" b="1" i="1" dirty="0"/>
              <a:t>сухом кариесе </a:t>
            </a:r>
            <a:r>
              <a:rPr lang="ru-RU" dirty="0"/>
              <a:t>экссудат более густой и менее зловонный, в нем также обнаруживают крупинки кости в виде песка. Кроме местной реакции, наблюдается и общая реакция организма. </a:t>
            </a:r>
          </a:p>
          <a:p>
            <a:pPr>
              <a:buNone/>
            </a:pPr>
            <a:endParaRPr lang="ru-RU" dirty="0"/>
          </a:p>
          <a:p>
            <a:pPr>
              <a:buNone/>
            </a:pPr>
            <a:r>
              <a:rPr lang="ru-RU" dirty="0"/>
              <a:t>    При </a:t>
            </a:r>
            <a:r>
              <a:rPr lang="ru-RU" b="1" i="1" dirty="0"/>
              <a:t>остеомиелите</a:t>
            </a:r>
            <a:r>
              <a:rPr lang="ru-RU" dirty="0"/>
              <a:t> экссудат гнойный, желто-белого или белого цвета, густой, без запаха, содержит крупинки кости.</a:t>
            </a:r>
          </a:p>
          <a:p>
            <a:pPr>
              <a:buNone/>
            </a:pPr>
            <a:endParaRPr lang="ru-RU"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643050"/>
            <a:ext cx="8229600" cy="4526280"/>
          </a:xfrm>
        </p:spPr>
        <p:txBody>
          <a:bodyPr>
            <a:normAutofit fontScale="85000" lnSpcReduction="20000"/>
          </a:bodyPr>
          <a:lstStyle/>
          <a:p>
            <a:pPr algn="ctr">
              <a:buNone/>
            </a:pPr>
            <a:r>
              <a:rPr lang="ru-RU" dirty="0" err="1">
                <a:solidFill>
                  <a:srgbClr val="FFFF00"/>
                </a:solidFill>
              </a:rPr>
              <a:t>Этио-патогенез</a:t>
            </a:r>
            <a:r>
              <a:rPr lang="ru-RU" dirty="0">
                <a:solidFill>
                  <a:srgbClr val="FFFF00"/>
                </a:solidFill>
              </a:rPr>
              <a:t>, лечение и профилактика болезней в области холки</a:t>
            </a:r>
          </a:p>
          <a:p>
            <a:pPr>
              <a:buNone/>
            </a:pPr>
            <a:r>
              <a:rPr lang="ru-RU" b="1" u="sng" dirty="0">
                <a:hlinkClick r:id="rId2"/>
              </a:rPr>
              <a:t>Травматический отек хол</a:t>
            </a:r>
            <a:r>
              <a:rPr lang="ru-RU" u="sng" dirty="0">
                <a:hlinkClick r:id="rId2"/>
              </a:rPr>
              <a:t>ки </a:t>
            </a:r>
            <a:r>
              <a:rPr lang="ru-RU" dirty="0"/>
              <a:t>встречается, как правило, у рабочих лошадей после тяжелой работы в жаркое время в тесном хомуте. наблюдается длительная анемия от давления, нарушается </a:t>
            </a:r>
            <a:r>
              <a:rPr lang="ru-RU" dirty="0" err="1"/>
              <a:t>микроциркуляция</a:t>
            </a:r>
            <a:r>
              <a:rPr lang="ru-RU" dirty="0"/>
              <a:t> крови и лимфы, что сопровождается нарушением питания тканей и ведет к некрозу отдельных клеток. При снятии хомута давление на ткани устраняется, и кровь быстро заполняет запустевшие сосуды, но вследствие потери сосудистого тонуса развивается застойный отек.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b="1" u="sng" dirty="0">
                <a:solidFill>
                  <a:schemeClr val="accent1"/>
                </a:solidFill>
              </a:rPr>
              <a:t>Воспалительный отек холки</a:t>
            </a:r>
            <a:r>
              <a:rPr lang="ru-RU" dirty="0">
                <a:solidFill>
                  <a:schemeClr val="accent1"/>
                </a:solidFill>
              </a:rPr>
              <a:t> </a:t>
            </a:r>
            <a:r>
              <a:rPr lang="ru-RU" dirty="0"/>
              <a:t>развивается при </a:t>
            </a:r>
            <a:r>
              <a:rPr lang="ru-RU" dirty="0" err="1"/>
              <a:t>травмировании</a:t>
            </a:r>
            <a:r>
              <a:rPr lang="ru-RU" dirty="0"/>
              <a:t> ее тканей большим хомутом, при плохом качестве потника (грязный, сбившийся войлок) и низкой упитанности лошади. </a:t>
            </a:r>
          </a:p>
          <a:p>
            <a:pPr>
              <a:buNone/>
            </a:pPr>
            <a:r>
              <a:rPr lang="ru-RU" b="1" dirty="0"/>
              <a:t>Лечение. </a:t>
            </a:r>
            <a:r>
              <a:rPr lang="ru-RU" dirty="0"/>
              <a:t>При застойном отеке сразу применяют сухое тепло и массаж, а при воспалительном холод, а затем тепло, мази, массаж. С целью профилактики осложнений инфекцией применяют антибиотики или сульфаниламиды. Полезно внутривенное введение новокаина (0,25%-ный раствор, 1 мл на 1 кг живой массы).  Следить за качеством конского снаряжения.</a:t>
            </a:r>
          </a:p>
          <a:p>
            <a:pPr>
              <a:buNone/>
            </a:pPr>
            <a:endParaRPr lang="ru-RU" dirty="0"/>
          </a:p>
          <a:p>
            <a:pPr>
              <a:buNone/>
            </a:pPr>
            <a:endParaRPr lang="ru-RU"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71612"/>
            <a:ext cx="8229600" cy="4526280"/>
          </a:xfrm>
        </p:spPr>
        <p:txBody>
          <a:bodyPr>
            <a:normAutofit fontScale="85000" lnSpcReduction="20000"/>
          </a:bodyPr>
          <a:lstStyle/>
          <a:p>
            <a:pPr>
              <a:buNone/>
            </a:pPr>
            <a:r>
              <a:rPr lang="ru-RU" b="1" u="sng" dirty="0">
                <a:solidFill>
                  <a:schemeClr val="accent1"/>
                </a:solidFill>
              </a:rPr>
              <a:t>Гематома -</a:t>
            </a:r>
            <a:r>
              <a:rPr lang="ru-RU" dirty="0"/>
              <a:t> основными причинами являются закрытые механические повреждения области холки, которые могут быть нанесены при ударах большим, тяжелым </a:t>
            </a:r>
            <a:r>
              <a:rPr lang="ru-RU" dirty="0" err="1"/>
              <a:t>неподогнанным</a:t>
            </a:r>
            <a:r>
              <a:rPr lang="ru-RU" dirty="0"/>
              <a:t> хомутом, падающими предметами, а также при падении животного в ямы, овраги или с автомашин во время транспортировки.</a:t>
            </a:r>
          </a:p>
          <a:p>
            <a:pPr>
              <a:buNone/>
            </a:pPr>
            <a:r>
              <a:rPr lang="ru-RU" dirty="0"/>
              <a:t>    У верховых лошадей гематома может быть вызвана плохо подогнанным седлом, неумелой ездой в седле.</a:t>
            </a:r>
          </a:p>
          <a:p>
            <a:pPr>
              <a:buNone/>
            </a:pPr>
            <a:r>
              <a:rPr lang="ru-RU" dirty="0"/>
              <a:t>    Способствуют развитию гематомы плохая упитанность, переутомление животного, отсутствие тренировки.</a:t>
            </a:r>
          </a:p>
          <a:p>
            <a:pPr>
              <a:buNone/>
            </a:pPr>
            <a:endParaRPr lang="ru-RU"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dirty="0"/>
              <a:t>   В результате одного сильного ушиба или менее сильных, но часто повторяющихся ушибов происходят разрыв артериального или венозного сосуда и излияние крови в межтканевые рыхлые пространства с образованием полости, заполненной кровью.</a:t>
            </a:r>
          </a:p>
          <a:p>
            <a:pPr>
              <a:buNone/>
            </a:pPr>
            <a:r>
              <a:rPr lang="ru-RU" dirty="0"/>
              <a:t>    Животное освобождают от работы, кормят его из приподнятой кормушки. С целью профилактики осложнений назначают антибиотики. Вскрывают гематому холки не ранее, чем на 10 сутки.</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b="1" u="sng" dirty="0" err="1">
                <a:solidFill>
                  <a:schemeClr val="accent1"/>
                </a:solidFill>
              </a:rPr>
              <a:t>Лимфоэкстравазат</a:t>
            </a:r>
            <a:r>
              <a:rPr lang="ru-RU" b="1" u="sng" dirty="0">
                <a:solidFill>
                  <a:schemeClr val="accent1"/>
                </a:solidFill>
              </a:rPr>
              <a:t> - </a:t>
            </a:r>
            <a:r>
              <a:rPr lang="ru-RU" dirty="0"/>
              <a:t>возникает при скользящих ударах, со значительным смещением кожи. </a:t>
            </a:r>
          </a:p>
          <a:p>
            <a:pPr>
              <a:buNone/>
            </a:pPr>
            <a:r>
              <a:rPr lang="ru-RU" dirty="0"/>
              <a:t>    Животному предоставляют покой. Ссадины и царапины обрабатывают антисептиками. Небольшой </a:t>
            </a:r>
            <a:r>
              <a:rPr lang="ru-RU" dirty="0" err="1"/>
              <a:t>лимфоэкстравазат</a:t>
            </a:r>
            <a:r>
              <a:rPr lang="ru-RU" dirty="0"/>
              <a:t> лечат </a:t>
            </a:r>
            <a:r>
              <a:rPr lang="ru-RU" dirty="0" err="1"/>
              <a:t>паллиативно</a:t>
            </a:r>
            <a:r>
              <a:rPr lang="ru-RU" dirty="0"/>
              <a:t>, применяют массаж, раздражающие мази или </a:t>
            </a:r>
            <a:r>
              <a:rPr lang="ru-RU" dirty="0" err="1"/>
              <a:t>лимфоэкстравазат</a:t>
            </a:r>
            <a:r>
              <a:rPr lang="ru-RU" dirty="0"/>
              <a:t> переводят в </a:t>
            </a:r>
            <a:r>
              <a:rPr lang="ru-RU" dirty="0" err="1"/>
              <a:t>гемолимфоэкстравазат</a:t>
            </a:r>
            <a:r>
              <a:rPr lang="ru-RU" dirty="0"/>
              <a:t>. Для этого вводят в полость </a:t>
            </a:r>
            <a:r>
              <a:rPr lang="ru-RU" dirty="0" err="1"/>
              <a:t>лимфоэкстравазата</a:t>
            </a:r>
            <a:r>
              <a:rPr lang="ru-RU" dirty="0"/>
              <a:t> 30...60 мл </a:t>
            </a:r>
            <a:r>
              <a:rPr lang="ru-RU" dirty="0" err="1"/>
              <a:t>аутокрови</a:t>
            </a:r>
            <a:r>
              <a:rPr lang="ru-RU" dirty="0"/>
              <a:t>. Кровь обладает биологическим свойством усиливать процесс резорбции экссудатов, транссудатов, инфильтратов и </a:t>
            </a:r>
            <a:r>
              <a:rPr lang="ru-RU" dirty="0" err="1"/>
              <a:t>пролифератов</a:t>
            </a:r>
            <a:r>
              <a:rPr lang="ru-RU" dirty="0"/>
              <a:t>. </a:t>
            </a:r>
            <a:endParaRPr lang="ru-RU" b="1" u="sng"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a:bodyPr>
          <a:lstStyle/>
          <a:p>
            <a:pPr>
              <a:buNone/>
            </a:pPr>
            <a:r>
              <a:rPr lang="ru-RU" sz="2400" dirty="0"/>
              <a:t>    Данные  заболевания возникает при ударах затылком о высокие кормушки, низкие потолки, на конкуре при падении перекладин препятствия     </a:t>
            </a:r>
          </a:p>
          <a:p>
            <a:pPr>
              <a:buNone/>
            </a:pPr>
            <a:endParaRPr lang="ru-RU" sz="2400" dirty="0"/>
          </a:p>
          <a:p>
            <a:pPr>
              <a:buNone/>
            </a:pPr>
            <a:endParaRPr lang="ru-RU" sz="2400" dirty="0"/>
          </a:p>
          <a:p>
            <a:pPr>
              <a:buNone/>
            </a:pPr>
            <a:endParaRPr lang="ru-RU" sz="2400" dirty="0"/>
          </a:p>
          <a:p>
            <a:pPr>
              <a:buNone/>
            </a:pPr>
            <a:endParaRPr lang="ru-RU" sz="2400" dirty="0"/>
          </a:p>
          <a:p>
            <a:pPr>
              <a:buNone/>
            </a:pPr>
            <a:endParaRPr lang="ru-RU" sz="2400" dirty="0"/>
          </a:p>
          <a:p>
            <a:pPr>
              <a:buNone/>
            </a:pPr>
            <a:endParaRPr lang="ru-RU" sz="2400" dirty="0"/>
          </a:p>
          <a:p>
            <a:pPr>
              <a:buNone/>
            </a:pPr>
            <a:endParaRPr lang="ru-RU" sz="2400" dirty="0"/>
          </a:p>
          <a:p>
            <a:pPr>
              <a:buNone/>
            </a:pPr>
            <a:r>
              <a:rPr lang="ru-RU" sz="2400" dirty="0"/>
              <a:t>    Иногда причиной являются удары хомутом при небрежном надевании и снимании его или дугой, сильное натягивание аркана или недоуздка при перевозке животного на автомашине, в вагоне, при следовании на привязи за другой лошадью или повозкой.</a:t>
            </a:r>
          </a:p>
          <a:p>
            <a:pPr>
              <a:buNone/>
            </a:pPr>
            <a:endParaRPr lang="ru-RU" dirty="0"/>
          </a:p>
        </p:txBody>
      </p:sp>
      <p:pic>
        <p:nvPicPr>
          <p:cNvPr id="4" name="Рисунок 3" descr="https://im0-tub-ru.yandex.net/i?id=eabf8697b27a9adeaac0bca323bc1c0f&amp;n=33&amp;h=190&amp;w=141">
            <a:hlinkClick r:id="rId2"/>
          </p:cNvPr>
          <p:cNvPicPr/>
          <p:nvPr/>
        </p:nvPicPr>
        <p:blipFill>
          <a:blip r:embed="rId3"/>
          <a:srcRect/>
          <a:stretch>
            <a:fillRect/>
          </a:stretch>
        </p:blipFill>
        <p:spPr bwMode="auto">
          <a:xfrm>
            <a:off x="3357554" y="1500174"/>
            <a:ext cx="2357454" cy="2500330"/>
          </a:xfrm>
          <a:prstGeom prst="rect">
            <a:avLst/>
          </a:prstGeom>
          <a:noFill/>
          <a:ln w="9525">
            <a:noFill/>
            <a:miter lim="800000"/>
            <a:headEnd/>
            <a:tailEnd/>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dirty="0"/>
              <a:t>    Большой </a:t>
            </a:r>
            <a:r>
              <a:rPr lang="ru-RU" sz="2400" dirty="0" err="1"/>
              <a:t>лимфоэкстравазат</a:t>
            </a:r>
            <a:r>
              <a:rPr lang="ru-RU" sz="2400" dirty="0"/>
              <a:t> плохо </a:t>
            </a:r>
            <a:r>
              <a:rPr lang="ru-RU" sz="2400" dirty="0" err="1"/>
              <a:t>резорбируется</a:t>
            </a:r>
            <a:r>
              <a:rPr lang="ru-RU" sz="2400" dirty="0"/>
              <a:t>, поэтому делают пункцию и лимфу откачивают шприцем, а в полость </a:t>
            </a:r>
            <a:r>
              <a:rPr lang="ru-RU" sz="2400" dirty="0" err="1"/>
              <a:t>лимфоэкстравазата</a:t>
            </a:r>
            <a:r>
              <a:rPr lang="ru-RU" sz="2400" dirty="0"/>
              <a:t> вводят 20...30 мл 5% </a:t>
            </a:r>
            <a:r>
              <a:rPr lang="ru-RU" sz="2400" dirty="0" err="1"/>
              <a:t>ного</a:t>
            </a:r>
            <a:r>
              <a:rPr lang="ru-RU" sz="2400" dirty="0"/>
              <a:t> спиртового раствора  йода и накладывают давящую повязку.</a:t>
            </a:r>
          </a:p>
        </p:txBody>
      </p:sp>
      <p:pic>
        <p:nvPicPr>
          <p:cNvPr id="4" name="Рисунок 3" descr="44e822"/>
          <p:cNvPicPr/>
          <p:nvPr/>
        </p:nvPicPr>
        <p:blipFill>
          <a:blip r:embed="rId2"/>
          <a:srcRect/>
          <a:stretch>
            <a:fillRect/>
          </a:stretch>
        </p:blipFill>
        <p:spPr bwMode="auto">
          <a:xfrm>
            <a:off x="3643306" y="3429000"/>
            <a:ext cx="4214842" cy="2900368"/>
          </a:xfrm>
          <a:prstGeom prst="rect">
            <a:avLst/>
          </a:prstGeom>
          <a:noFill/>
          <a:ln w="9525">
            <a:noFill/>
            <a:miter lim="800000"/>
            <a:headEnd/>
            <a:tailEnd/>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dirty="0"/>
              <a:t>    При давнем </a:t>
            </a:r>
            <a:r>
              <a:rPr lang="ru-RU" dirty="0" err="1"/>
              <a:t>лимфоэкстравазате</a:t>
            </a:r>
            <a:r>
              <a:rPr lang="ru-RU" dirty="0"/>
              <a:t> наиболее эффективно оперативное лечение. Операцию проводят под местным обезболиванием. Полость </a:t>
            </a:r>
            <a:r>
              <a:rPr lang="ru-RU" dirty="0" err="1"/>
              <a:t>лимфоэкстравазата</a:t>
            </a:r>
            <a:r>
              <a:rPr lang="ru-RU" dirty="0"/>
              <a:t> вскрывают, стенки иссекают, отслоенные ткани и кожу подшивают, на рану накладывают швы, оставляя внизу небольшое отверстие для стока лимфы. С целью профилактики инфекции первые 2...3 дня применяют антибиотики. </a:t>
            </a:r>
          </a:p>
          <a:p>
            <a:pPr>
              <a:buNone/>
            </a:pPr>
            <a:r>
              <a:rPr lang="ru-RU" dirty="0"/>
              <a:t>    И. Е. </a:t>
            </a:r>
            <a:r>
              <a:rPr lang="ru-RU" dirty="0" err="1"/>
              <a:t>Поваженко</a:t>
            </a:r>
            <a:r>
              <a:rPr lang="ru-RU" dirty="0"/>
              <a:t> рекомендует делать </a:t>
            </a:r>
            <a:r>
              <a:rPr lang="ru-RU" dirty="0" err="1"/>
              <a:t>кюретаж</a:t>
            </a:r>
            <a:r>
              <a:rPr lang="ru-RU" dirty="0"/>
              <a:t> </a:t>
            </a:r>
            <a:r>
              <a:rPr lang="ru-RU" dirty="0" err="1"/>
              <a:t>лимфоэкстравазата</a:t>
            </a:r>
            <a:r>
              <a:rPr lang="ru-RU" dirty="0"/>
              <a:t> и сближать ткани </a:t>
            </a:r>
            <a:r>
              <a:rPr lang="ru-RU" dirty="0" err="1"/>
              <a:t>валиковыми</a:t>
            </a:r>
            <a:r>
              <a:rPr lang="ru-RU" dirty="0"/>
              <a:t> швами.</a:t>
            </a:r>
          </a:p>
          <a:p>
            <a:pPr>
              <a:buNone/>
            </a:pPr>
            <a:endParaRPr lang="ru-RU"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b="1" u="sng" dirty="0">
                <a:solidFill>
                  <a:srgbClr val="FFC000"/>
                </a:solidFill>
              </a:rPr>
              <a:t>Бурситы - </a:t>
            </a:r>
            <a:r>
              <a:rPr lang="ru-RU" dirty="0"/>
              <a:t>возникают на почве закрытого и открытого механического повреждения сумки, осложненного неспецифической инфекцией, поражения тканей холки </a:t>
            </a:r>
            <a:r>
              <a:rPr lang="ru-RU" dirty="0" err="1"/>
              <a:t>онхоцеркозом</a:t>
            </a:r>
            <a:r>
              <a:rPr lang="ru-RU" dirty="0"/>
              <a:t>, заболевания бруцеллезом и паратифом. Предрасполагающими причинами являются истощение, гиповитаминозы, переутомление, плохая подгонка сбруи, содержание лошадей в сырых, грязных помещениях.</a:t>
            </a:r>
          </a:p>
          <a:p>
            <a:pPr>
              <a:buNone/>
            </a:pPr>
            <a:endParaRPr lang="ru-RU" b="1" u="sng" dirty="0">
              <a:solidFill>
                <a:srgbClr val="FFC0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a:buNone/>
            </a:pPr>
            <a:r>
              <a:rPr lang="ru-RU" dirty="0"/>
              <a:t>   При </a:t>
            </a:r>
            <a:r>
              <a:rPr lang="ru-RU" b="1" i="1" dirty="0"/>
              <a:t>асептических бурситах </a:t>
            </a:r>
            <a:r>
              <a:rPr lang="ru-RU" dirty="0"/>
              <a:t>применяют различные виды тепла (компрессы, лампу инфракрасных лучей, парафиновые аппликации, припарки), втирают легко раздражающие мази (ихтиоловая, салициловая), вводят в бурсу </a:t>
            </a:r>
            <a:r>
              <a:rPr lang="ru-RU" dirty="0" err="1"/>
              <a:t>аутокровь</a:t>
            </a:r>
            <a:r>
              <a:rPr lang="ru-RU" dirty="0"/>
              <a:t> в количестве 20...30 мл с целью усиления резорбции экссудата. Эффективно также введение в бурсу кортикостероидных препаратов (гидрокортизон, 60...80 мг).</a:t>
            </a:r>
          </a:p>
          <a:p>
            <a:pPr>
              <a:buNone/>
            </a:pPr>
            <a:endParaRPr lang="ru-RU"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Autofit/>
          </a:bodyPr>
          <a:lstStyle/>
          <a:p>
            <a:pPr>
              <a:buNone/>
            </a:pPr>
            <a:r>
              <a:rPr lang="ru-RU" sz="2800" dirty="0"/>
              <a:t>При </a:t>
            </a:r>
            <a:r>
              <a:rPr lang="ru-RU" sz="2800" b="1" i="1" dirty="0"/>
              <a:t>гнойных бурситах- </a:t>
            </a:r>
            <a:r>
              <a:rPr lang="ru-RU" sz="2800" dirty="0"/>
              <a:t>бурсу вскрывают вертикальными разрезами. Разрезы должны быть достаточно широкими, обеспечивающими свободное выделение гнойного экссудата и кусочков мертвой ткани. По возможности устраняют карманы и затоки. Одновременно с операцией проводят курс лечения антибиотиками, сульфаниламидами. Полость бурсы обрабатывают антисептическими растворами или мазями и тампонируют.</a:t>
            </a:r>
            <a:endParaRPr lang="ru-RU" sz="2800" b="1" i="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ru-RU" dirty="0"/>
          </a:p>
          <a:p>
            <a:pPr>
              <a:buNone/>
            </a:pPr>
            <a:endParaRPr lang="ru-RU" dirty="0"/>
          </a:p>
        </p:txBody>
      </p:sp>
      <p:pic>
        <p:nvPicPr>
          <p:cNvPr id="1026" name="Рисунок 5" descr="C:\Users\USER\Desktop\К презентации болезни затылка и шеи\холка\DSC01204.JPG"/>
          <p:cNvPicPr>
            <a:picLocks noChangeAspect="1" noChangeArrowheads="1"/>
          </p:cNvPicPr>
          <p:nvPr/>
        </p:nvPicPr>
        <p:blipFill>
          <a:blip r:embed="rId2" cstate="print"/>
          <a:srcRect/>
          <a:stretch>
            <a:fillRect/>
          </a:stretch>
        </p:blipFill>
        <p:spPr bwMode="auto">
          <a:xfrm>
            <a:off x="5072066" y="2500306"/>
            <a:ext cx="3230884" cy="2428892"/>
          </a:xfrm>
          <a:prstGeom prst="rect">
            <a:avLst/>
          </a:prstGeom>
          <a:noFill/>
          <a:ln w="9525">
            <a:noFill/>
            <a:miter lim="800000"/>
            <a:headEnd/>
            <a:tailEnd/>
          </a:ln>
        </p:spPr>
      </p:pic>
      <p:pic>
        <p:nvPicPr>
          <p:cNvPr id="1027" name="Рисунок 6" descr="C:\Users\USER\Desktop\К презентации болезни затылка и шеи\холка\DSC01207.JPG"/>
          <p:cNvPicPr>
            <a:picLocks noChangeAspect="1" noChangeArrowheads="1"/>
          </p:cNvPicPr>
          <p:nvPr/>
        </p:nvPicPr>
        <p:blipFill>
          <a:blip r:embed="rId3" cstate="print"/>
          <a:srcRect/>
          <a:stretch>
            <a:fillRect/>
          </a:stretch>
        </p:blipFill>
        <p:spPr bwMode="auto">
          <a:xfrm>
            <a:off x="928662" y="2428868"/>
            <a:ext cx="3441097" cy="2571768"/>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400" dirty="0"/>
              <a:t>В стадии </a:t>
            </a:r>
            <a:r>
              <a:rPr lang="ru-RU" sz="2400" b="1" i="1" dirty="0"/>
              <a:t>гнойной язвы </a:t>
            </a:r>
            <a:r>
              <a:rPr lang="ru-RU" sz="2400" dirty="0"/>
              <a:t>проводят ревизию полости бурсы и при обнаружении затоков или карманов последние ликвидируют путем разрезов, мертвые ткани иссекают, после чего полость бурсы обрабатывают антисептиками (мази антибиотиков, бальзам Вишневского, и др.) и тампонируют.</a:t>
            </a:r>
          </a:p>
          <a:p>
            <a:pPr>
              <a:buNone/>
            </a:pPr>
            <a:endParaRPr lang="ru-RU" sz="2400" dirty="0"/>
          </a:p>
          <a:p>
            <a:pPr>
              <a:buNone/>
            </a:pPr>
            <a:endParaRPr lang="ru-RU" dirty="0"/>
          </a:p>
        </p:txBody>
      </p:sp>
      <p:pic>
        <p:nvPicPr>
          <p:cNvPr id="2050" name="Рисунок 2" descr="C:\Users\USER\Desktop\К презентации болезни затылка и шеи\холка\DSC01197.JPG"/>
          <p:cNvPicPr>
            <a:picLocks noChangeAspect="1" noChangeArrowheads="1"/>
          </p:cNvPicPr>
          <p:nvPr/>
        </p:nvPicPr>
        <p:blipFill>
          <a:blip r:embed="rId2" cstate="print"/>
          <a:srcRect/>
          <a:stretch>
            <a:fillRect/>
          </a:stretch>
        </p:blipFill>
        <p:spPr bwMode="auto">
          <a:xfrm>
            <a:off x="3428992" y="4500570"/>
            <a:ext cx="2652721" cy="1985149"/>
          </a:xfrm>
          <a:prstGeom prst="rect">
            <a:avLst/>
          </a:prstGeom>
          <a:noFill/>
          <a:ln w="9525">
            <a:noFill/>
            <a:miter lim="800000"/>
            <a:headEnd/>
            <a:tailEnd/>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400" dirty="0"/>
              <a:t>Оперативный доступ выбирают в зависимости от объема поражения тканей. При образовании </a:t>
            </a:r>
            <a:r>
              <a:rPr lang="ru-RU" sz="2400" b="1" i="1" dirty="0"/>
              <a:t>гнойного свища</a:t>
            </a:r>
            <a:r>
              <a:rPr lang="ru-RU" sz="2400" dirty="0"/>
              <a:t>, что указывает на наличие раздражителя в тканях холки, проводят операцию.</a:t>
            </a:r>
          </a:p>
          <a:p>
            <a:pPr>
              <a:buNone/>
            </a:pPr>
            <a:endParaRPr lang="ru-RU" dirty="0"/>
          </a:p>
        </p:txBody>
      </p:sp>
      <p:pic>
        <p:nvPicPr>
          <p:cNvPr id="5" name="Рисунок 8" descr="C:\Users\USER\Desktop\К презентации болезни затылка и шеи\холка\DSC01196.JPG"/>
          <p:cNvPicPr>
            <a:picLocks noChangeAspect="1" noChangeArrowheads="1"/>
          </p:cNvPicPr>
          <p:nvPr/>
        </p:nvPicPr>
        <p:blipFill>
          <a:blip r:embed="rId2" cstate="print"/>
          <a:srcRect/>
          <a:stretch>
            <a:fillRect/>
          </a:stretch>
        </p:blipFill>
        <p:spPr bwMode="auto">
          <a:xfrm>
            <a:off x="1000100" y="3714752"/>
            <a:ext cx="2952770" cy="2214578"/>
          </a:xfrm>
          <a:prstGeom prst="rect">
            <a:avLst/>
          </a:prstGeom>
          <a:noFill/>
          <a:ln w="9525">
            <a:noFill/>
            <a:miter lim="800000"/>
            <a:headEnd/>
            <a:tailEnd/>
          </a:ln>
        </p:spPr>
      </p:pic>
      <p:pic>
        <p:nvPicPr>
          <p:cNvPr id="6" name="Рисунок 10" descr="C:\Users\USER\Desktop\К презентации болезни затылка и шеи\холка\DSC01201.JPG"/>
          <p:cNvPicPr>
            <a:picLocks noChangeAspect="1" noChangeArrowheads="1"/>
          </p:cNvPicPr>
          <p:nvPr/>
        </p:nvPicPr>
        <p:blipFill>
          <a:blip r:embed="rId3" cstate="print"/>
          <a:srcRect/>
          <a:stretch>
            <a:fillRect/>
          </a:stretch>
        </p:blipFill>
        <p:spPr bwMode="auto">
          <a:xfrm>
            <a:off x="5026606" y="3714752"/>
            <a:ext cx="2850584" cy="2143140"/>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b="1" dirty="0">
                <a:solidFill>
                  <a:schemeClr val="accent1"/>
                </a:solidFill>
              </a:rPr>
              <a:t>   </a:t>
            </a:r>
            <a:r>
              <a:rPr lang="ru-RU" b="1" u="sng" dirty="0">
                <a:solidFill>
                  <a:schemeClr val="accent1"/>
                </a:solidFill>
              </a:rPr>
              <a:t>Флегмоны</a:t>
            </a:r>
            <a:r>
              <a:rPr lang="ru-RU" dirty="0"/>
              <a:t> в области холки часто возникают на почве смешанной механической и биологической травмы. Механическая травма (открытая и закрытая) наносится хомутом, седелкой, седлом, реже случайными предметами или нападением хищников. Еще реже заболевание возникает </a:t>
            </a:r>
            <a:r>
              <a:rPr lang="ru-RU" dirty="0" err="1"/>
              <a:t>метастатически</a:t>
            </a:r>
            <a:r>
              <a:rPr lang="ru-RU" dirty="0"/>
              <a:t> вследствие гнойных воспалений в других областях тела или специфических инфекционных заболеваний (мыт, бруцеллез, паратиф)</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a:buNone/>
            </a:pPr>
            <a:r>
              <a:rPr lang="ru-RU" b="1" dirty="0"/>
              <a:t>  Лечение.</a:t>
            </a:r>
            <a:r>
              <a:rPr lang="ru-RU" dirty="0"/>
              <a:t> Животному предоставляют покой, дают хорошее сено. В период высокой температуры концентраты исключают. Применяют антибиотики; гнойные полости вскрывают большими разрезами, не дожидаясь самопроизвольного вскрытия их. Места разрезов уточняют пункцией. После удаления гнойного экссудата производят ревизию полостей, мертвые ткани удаляют, ликвидируют затоки и карманы; саму полость обрабатывают антисептиками - 3%-ным раствором перекиси водорода, раствором перманганата калия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fontScale="85000" lnSpcReduction="10000"/>
          </a:bodyPr>
          <a:lstStyle/>
          <a:p>
            <a:pPr>
              <a:buNone/>
            </a:pPr>
            <a:r>
              <a:rPr lang="ru-RU" dirty="0"/>
              <a:t> </a:t>
            </a:r>
          </a:p>
          <a:p>
            <a:pPr>
              <a:buNone/>
            </a:pPr>
            <a:r>
              <a:rPr lang="ru-RU" sz="2800" dirty="0"/>
              <a:t>Даже при незначительных травмах в первую очередь разрываются мелкие кровеносные сосуды, размозжаются рыхлая клетчатка и жировая ткань. Развивается серозное (лошади и плотоядные) или серозно-фибринозное воспаление (КРС, МРС, свиньи). </a:t>
            </a:r>
          </a:p>
          <a:p>
            <a:pPr>
              <a:buNone/>
            </a:pPr>
            <a:r>
              <a:rPr lang="ru-RU" sz="2800" dirty="0"/>
              <a:t>  При хроническом течении асептических бурситов возникает постоянное раздражение внутренней оболочки бурсы экссудатом, что ведет к ворсинчатому разрастанию ткани на внутренней стенке бурсы в местах, лишенных покровных клеток. Сгустки фибрина прорастают соединительной тканью, пропитываются солями кальция. В результате бурса увеличивается в объеме, становится бугристой. Внутри бурсы разрастается фиброзная ткань, и полость бурсы за счет этих тяжей становится многокамерной.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2800" dirty="0"/>
              <a:t>При образовании затеков по соединительно-тканным пространствам проводят их вскрытие</a:t>
            </a:r>
          </a:p>
          <a:p>
            <a:pPr algn="ctr">
              <a:buNone/>
            </a:pPr>
            <a:endParaRPr lang="ru-RU" sz="2800" dirty="0"/>
          </a:p>
        </p:txBody>
      </p:sp>
      <p:pic>
        <p:nvPicPr>
          <p:cNvPr id="2050" name="Рисунок 12" descr="C:\Users\USER\Desktop\К презентации болезни затылка и шеи\холка\DSC01208.JPG"/>
          <p:cNvPicPr>
            <a:picLocks noChangeAspect="1" noChangeArrowheads="1"/>
          </p:cNvPicPr>
          <p:nvPr/>
        </p:nvPicPr>
        <p:blipFill>
          <a:blip r:embed="rId2" cstate="print"/>
          <a:srcRect/>
          <a:stretch>
            <a:fillRect/>
          </a:stretch>
        </p:blipFill>
        <p:spPr bwMode="auto">
          <a:xfrm>
            <a:off x="2500298" y="3286124"/>
            <a:ext cx="4033858" cy="3025394"/>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a:solidFill>
                  <a:schemeClr val="accent1"/>
                </a:solidFill>
              </a:rPr>
              <a:t>   Некроз надлопаточной связки</a:t>
            </a:r>
            <a:r>
              <a:rPr lang="ru-RU" dirty="0"/>
              <a:t> как самостоятельное заболевание встречается редко. Чаще всего он является следствием </a:t>
            </a:r>
            <a:r>
              <a:rPr lang="ru-RU" dirty="0" err="1"/>
              <a:t>лимфоэкстравазата</a:t>
            </a:r>
            <a:r>
              <a:rPr lang="ru-RU" dirty="0"/>
              <a:t> холки, гнойных бурситов, флегмон и </a:t>
            </a:r>
            <a:r>
              <a:rPr lang="ru-RU" dirty="0" err="1"/>
              <a:t>онхоцеркозного</a:t>
            </a:r>
            <a:r>
              <a:rPr lang="ru-RU" dirty="0"/>
              <a:t> поражения связки.</a:t>
            </a:r>
          </a:p>
          <a:p>
            <a:pPr>
              <a:buNone/>
            </a:pPr>
            <a:r>
              <a:rPr lang="ru-RU" dirty="0"/>
              <a:t>    В результате длительного сдавливания связки при ее плохом кровоснабжении создаются условия для некроза.</a:t>
            </a:r>
          </a:p>
          <a:p>
            <a:pPr>
              <a:buNone/>
            </a:pPr>
            <a:endParaRPr lang="ru-RU"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a:t>   </a:t>
            </a:r>
            <a:r>
              <a:rPr lang="ru-RU" sz="2400" dirty="0"/>
              <a:t>Наиболее эффективным является </a:t>
            </a:r>
            <a:r>
              <a:rPr lang="ru-RU" sz="2400" b="1" dirty="0"/>
              <a:t>оперативное лечение- </a:t>
            </a:r>
            <a:r>
              <a:rPr lang="ru-RU" sz="2400" dirty="0"/>
              <a:t>иссечение </a:t>
            </a:r>
            <a:r>
              <a:rPr lang="ru-RU" sz="2400" dirty="0" err="1"/>
              <a:t>некротизированной</a:t>
            </a:r>
            <a:r>
              <a:rPr lang="ru-RU" sz="2400" dirty="0"/>
              <a:t> связки в пределах здоровой ткани, чтобы не осталось даже мелкого очага некроза. Вначале уточняют локализацию некроза зондированием свищевых ходов и пальпацией связки, а затем выбирают способ операции</a:t>
            </a:r>
            <a:endParaRPr lang="ru-RU"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sz="2800" dirty="0"/>
              <a:t> Наиболее часто при операции делают треугольный разрез или комбинируют несколько разрезов</a:t>
            </a:r>
          </a:p>
          <a:p>
            <a:pPr>
              <a:buNone/>
            </a:pPr>
            <a:endParaRPr lang="ru-RU" dirty="0"/>
          </a:p>
        </p:txBody>
      </p:sp>
      <p:pic>
        <p:nvPicPr>
          <p:cNvPr id="1026" name="Рисунок 4" descr="C:\Users\USER\Desktop\К презентации болезни затылка и шеи\холка\DSC01202.JPG"/>
          <p:cNvPicPr>
            <a:picLocks noChangeAspect="1" noChangeArrowheads="1"/>
          </p:cNvPicPr>
          <p:nvPr/>
        </p:nvPicPr>
        <p:blipFill>
          <a:blip r:embed="rId2" cstate="print"/>
          <a:srcRect/>
          <a:stretch>
            <a:fillRect/>
          </a:stretch>
        </p:blipFill>
        <p:spPr bwMode="auto">
          <a:xfrm>
            <a:off x="1071538" y="3500438"/>
            <a:ext cx="3151291" cy="2357454"/>
          </a:xfrm>
          <a:prstGeom prst="rect">
            <a:avLst/>
          </a:prstGeom>
          <a:noFill/>
          <a:ln w="9525">
            <a:noFill/>
            <a:miter lim="800000"/>
            <a:headEnd/>
            <a:tailEnd/>
          </a:ln>
        </p:spPr>
      </p:pic>
      <p:pic>
        <p:nvPicPr>
          <p:cNvPr id="1027" name="Рисунок 11" descr="C:\Users\USER\Desktop\К презентации болезни затылка и шеи\холка\DSC01206.JPG"/>
          <p:cNvPicPr>
            <a:picLocks noChangeAspect="1" noChangeArrowheads="1"/>
          </p:cNvPicPr>
          <p:nvPr/>
        </p:nvPicPr>
        <p:blipFill>
          <a:blip r:embed="rId3" cstate="print"/>
          <a:srcRect/>
          <a:stretch>
            <a:fillRect/>
          </a:stretch>
        </p:blipFill>
        <p:spPr bwMode="auto">
          <a:xfrm>
            <a:off x="5095880" y="3429000"/>
            <a:ext cx="3238522" cy="2428892"/>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None/>
            </a:pPr>
            <a:r>
              <a:rPr lang="ru-RU" dirty="0"/>
              <a:t>У лошадей на почве различных повреждений кожи нередко возникает гнойное или гнилостное воспаление апофизов остистых отростков спинных позвонков. В результате гнойного воспаления развивается остеомиелит, а при гнилостном воспалении - кариес.</a:t>
            </a:r>
          </a:p>
          <a:p>
            <a:pPr>
              <a:buNone/>
            </a:pPr>
            <a:r>
              <a:rPr lang="ru-RU" dirty="0"/>
              <a:t>Причинами упомянутых повреждений могут быть переход воспалительного процесса на остистые отростки при глубоком бурсите, некрозе надлопаточной связки, флегмоне и </a:t>
            </a:r>
            <a:r>
              <a:rPr lang="ru-RU" dirty="0" err="1"/>
              <a:t>онхоцеркозном</a:t>
            </a:r>
            <a:r>
              <a:rPr lang="ru-RU" dirty="0"/>
              <a:t> поражении.</a:t>
            </a:r>
          </a:p>
          <a:p>
            <a:pPr>
              <a:buNone/>
            </a:pPr>
            <a:endParaRPr lang="ru-RU"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a:t>Лечение.</a:t>
            </a:r>
            <a:r>
              <a:rPr lang="ru-RU" dirty="0"/>
              <a:t> В начальной (острой) стадии остеомиелита, когда еще не произошло омертвение кости, применяют антибиотики (бициллин-5, бициллин-3, пенициллин пополам со стрептомицином в дозе 10... 15 тыс. ЕД на 1 кг живой массы) путем местной инфильтрации, преследуя цель - перевести гнойное воспаление в асептическое.</a:t>
            </a:r>
          </a:p>
          <a:p>
            <a:pPr>
              <a:buNone/>
            </a:pPr>
            <a:endParaRPr lang="ru-RU"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a:t>   </a:t>
            </a:r>
            <a:r>
              <a:rPr lang="ru-RU" sz="2400" dirty="0"/>
              <a:t>В хронической стадии эффективно только оперативное лечение в сочетании с антибиотиками. Цель операции - иссечение мертвой кости через горизонтальные или вертикальные разрезы тканей холки. Мертвую кость (секвестр) при остеомиелите выскабливают хирургической ложкой или </a:t>
            </a:r>
            <a:r>
              <a:rPr lang="ru-RU" sz="2400" dirty="0" err="1"/>
              <a:t>кюреткой</a:t>
            </a:r>
            <a:r>
              <a:rPr lang="ru-RU" sz="2400" dirty="0"/>
              <a:t>. </a:t>
            </a:r>
          </a:p>
          <a:p>
            <a:pPr>
              <a:buNone/>
            </a:pPr>
            <a:endParaRPr lang="ru-RU" dirty="0"/>
          </a:p>
        </p:txBody>
      </p:sp>
      <p:pic>
        <p:nvPicPr>
          <p:cNvPr id="3074" name="Рисунок 3" descr="C:\Users\USER\Desktop\К презентации болезни затылка и шеи\холка\DSC01199.JPG"/>
          <p:cNvPicPr>
            <a:picLocks noChangeAspect="1" noChangeArrowheads="1"/>
          </p:cNvPicPr>
          <p:nvPr/>
        </p:nvPicPr>
        <p:blipFill>
          <a:blip r:embed="rId2" cstate="print"/>
          <a:srcRect/>
          <a:stretch>
            <a:fillRect/>
          </a:stretch>
        </p:blipFill>
        <p:spPr bwMode="auto">
          <a:xfrm>
            <a:off x="1785918" y="4286256"/>
            <a:ext cx="2571755" cy="1925519"/>
          </a:xfrm>
          <a:prstGeom prst="rect">
            <a:avLst/>
          </a:prstGeom>
          <a:noFill/>
          <a:ln w="9525">
            <a:noFill/>
            <a:miter lim="800000"/>
            <a:headEnd/>
            <a:tailEnd/>
          </a:ln>
        </p:spPr>
      </p:pic>
      <p:pic>
        <p:nvPicPr>
          <p:cNvPr id="3075" name="Рисунок 7" descr="C:\Users\USER\Desktop\К презентации болезни затылка и шеи\холка\DSC01211.JPG"/>
          <p:cNvPicPr>
            <a:picLocks noChangeAspect="1" noChangeArrowheads="1"/>
          </p:cNvPicPr>
          <p:nvPr/>
        </p:nvPicPr>
        <p:blipFill>
          <a:blip r:embed="rId3" cstate="print"/>
          <a:srcRect/>
          <a:stretch>
            <a:fillRect/>
          </a:stretch>
        </p:blipFill>
        <p:spPr bwMode="auto">
          <a:xfrm>
            <a:off x="5000628" y="4214818"/>
            <a:ext cx="2605095" cy="1957866"/>
          </a:xfrm>
          <a:prstGeom prst="rect">
            <a:avLst/>
          </a:prstGeom>
          <a:noFill/>
          <a:ln w="9525">
            <a:noFill/>
            <a:miter lim="800000"/>
            <a:headEnd/>
            <a:tailEnd/>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a:buNone/>
            </a:pPr>
            <a:r>
              <a:rPr lang="ru-RU" dirty="0"/>
              <a:t>   При влажном кариесе, поскольку отсутствует прочная демаркация мертвой кости, пораженный остистый отросток иссекают в пределах здоровых тканей хирургической пилой или костными щипцами. При сухом кариесе мертвая кость часто самопроизвольно отделяется от здоровой грануляционной тканью и удаление ее не представляет труда.</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b="1" dirty="0">
                <a:solidFill>
                  <a:schemeClr val="accent1"/>
                </a:solidFill>
              </a:rPr>
              <a:t>Профилактика болезней холки</a:t>
            </a:r>
          </a:p>
          <a:p>
            <a:pPr>
              <a:buNone/>
            </a:pPr>
            <a:r>
              <a:rPr lang="ru-RU" dirty="0"/>
              <a:t>Профилактика болезней холки проводится путем устранения причин, указанных в этиологии. Основным же условием является строго индивидуальная подгонка для каждой лошади хомута, седёлки, седла. Правильное хранение сбруи и содержание ее в чистоте. Не допускать переутомления животных.</a:t>
            </a:r>
            <a:endParaRPr lang="ru-RU" b="1" dirty="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a:bodyPr>
          <a:lstStyle/>
          <a:p>
            <a:pPr>
              <a:buNone/>
            </a:pPr>
            <a:endParaRPr lang="ru-RU" sz="2400" b="1" i="1" u="sng" dirty="0">
              <a:solidFill>
                <a:schemeClr val="bg1"/>
              </a:solidFill>
            </a:endParaRPr>
          </a:p>
          <a:p>
            <a:pPr>
              <a:buNone/>
            </a:pPr>
            <a:endParaRPr lang="ru-RU" sz="2400" b="1" i="1" u="sng" dirty="0">
              <a:solidFill>
                <a:schemeClr val="bg1"/>
              </a:solidFill>
            </a:endParaRPr>
          </a:p>
          <a:p>
            <a:pPr>
              <a:buNone/>
            </a:pPr>
            <a:endParaRPr lang="ru-RU" sz="2400" b="1" i="1" u="sng" dirty="0">
              <a:solidFill>
                <a:schemeClr val="bg1"/>
              </a:solidFill>
            </a:endParaRPr>
          </a:p>
          <a:p>
            <a:pPr>
              <a:buNone/>
            </a:pPr>
            <a:r>
              <a:rPr lang="ru-RU" sz="2400" b="1" i="1" u="sng" dirty="0">
                <a:solidFill>
                  <a:schemeClr val="bg1"/>
                </a:solidFill>
              </a:rPr>
              <a:t> </a:t>
            </a:r>
            <a:r>
              <a:rPr lang="ru-RU" sz="2400" b="1" i="1" u="sng" dirty="0" err="1">
                <a:solidFill>
                  <a:schemeClr val="bg1"/>
                </a:solidFill>
              </a:rPr>
              <a:t>Лимфоэкстравазат</a:t>
            </a:r>
            <a:r>
              <a:rPr lang="ru-RU" sz="2400" b="1" i="1" u="sng" dirty="0">
                <a:solidFill>
                  <a:schemeClr val="bg1"/>
                </a:solidFill>
              </a:rPr>
              <a:t> </a:t>
            </a:r>
            <a:r>
              <a:rPr lang="ru-RU" sz="2400" dirty="0"/>
              <a:t>появляется в результате сильного смещения кожи в области затылка при </a:t>
            </a:r>
            <a:r>
              <a:rPr lang="ru-RU" sz="2400" dirty="0" err="1"/>
              <a:t>застревании</a:t>
            </a:r>
            <a:r>
              <a:rPr lang="ru-RU" sz="2400" dirty="0"/>
              <a:t> головы в каком либо узком пространстве (заборе)</a:t>
            </a:r>
          </a:p>
          <a:p>
            <a:pPr>
              <a:buNone/>
            </a:pPr>
            <a:r>
              <a:rPr lang="ru-RU" sz="2400" dirty="0"/>
              <a:t>     или при действии механической ударной силы не по прямой, а по касательной (скользящий удар)</a:t>
            </a:r>
          </a:p>
          <a:p>
            <a:pPr>
              <a:buNone/>
            </a:pPr>
            <a:endParaRPr lang="ru-RU" sz="2400" b="1" i="1" u="sng" dirty="0">
              <a:solidFill>
                <a:schemeClr val="bg1"/>
              </a:solidFill>
              <a:hlinkClick r:id="rId2" action="ppaction://hlinkfile"/>
            </a:endParaRPr>
          </a:p>
          <a:p>
            <a:pPr>
              <a:buNone/>
            </a:pPr>
            <a:endParaRPr lang="ru-RU" sz="2400" b="1" i="1" u="sng" dirty="0">
              <a:solidFill>
                <a:schemeClr val="bg1"/>
              </a:solidFill>
              <a:hlinkClick r:id="rId2" action="ppaction://hlinkfile"/>
            </a:endParaRPr>
          </a:p>
          <a:p>
            <a:pPr>
              <a:buNone/>
            </a:pPr>
            <a:endParaRPr lang="ru-RU" sz="2400" dirty="0">
              <a:hlinkClick r:id="rId2" action="ppaction://hlinkfile"/>
            </a:endParaRPr>
          </a:p>
          <a:p>
            <a:pPr>
              <a:buNone/>
            </a:pPr>
            <a:r>
              <a:rPr lang="ru-RU" sz="2400" b="1" i="1" u="sng" dirty="0">
                <a:solidFill>
                  <a:schemeClr val="bg1"/>
                </a:solidFill>
              </a:rPr>
              <a:t> </a:t>
            </a:r>
          </a:p>
        </p:txBody>
      </p:sp>
      <p:pic>
        <p:nvPicPr>
          <p:cNvPr id="4" name="Рисунок 3" descr="https://im3-tub-ru.yandex.net/i?id=92636a764d80c8d1e1346b8e147ac16f&amp;n=33&amp;h=190&amp;w=254">
            <a:hlinkClick r:id="rId3"/>
          </p:cNvPr>
          <p:cNvPicPr/>
          <p:nvPr/>
        </p:nvPicPr>
        <p:blipFill>
          <a:blip r:embed="rId4"/>
          <a:srcRect/>
          <a:stretch>
            <a:fillRect/>
          </a:stretch>
        </p:blipFill>
        <p:spPr bwMode="auto">
          <a:xfrm>
            <a:off x="428596" y="4643446"/>
            <a:ext cx="2419350" cy="1809750"/>
          </a:xfrm>
          <a:prstGeom prst="rect">
            <a:avLst/>
          </a:prstGeom>
          <a:noFill/>
          <a:ln w="9525">
            <a:noFill/>
            <a:miter lim="800000"/>
            <a:headEnd/>
            <a:tailEnd/>
          </a:ln>
        </p:spPr>
      </p:pic>
      <p:pic>
        <p:nvPicPr>
          <p:cNvPr id="5" name="Рисунок 4" descr="https://im3-tub-ru.yandex.net/i?id=4631c4c55ac7865c7294d49679940736&amp;n=33&amp;h=190&amp;w=253">
            <a:hlinkClick r:id="rId5"/>
          </p:cNvPr>
          <p:cNvPicPr/>
          <p:nvPr/>
        </p:nvPicPr>
        <p:blipFill>
          <a:blip r:embed="rId6"/>
          <a:srcRect/>
          <a:stretch>
            <a:fillRect/>
          </a:stretch>
        </p:blipFill>
        <p:spPr bwMode="auto">
          <a:xfrm>
            <a:off x="3357554" y="3500438"/>
            <a:ext cx="2409825" cy="1809750"/>
          </a:xfrm>
          <a:prstGeom prst="rect">
            <a:avLst/>
          </a:prstGeom>
          <a:noFill/>
          <a:ln w="9525">
            <a:noFill/>
            <a:miter lim="800000"/>
            <a:headEnd/>
            <a:tailEnd/>
          </a:ln>
        </p:spPr>
      </p:pic>
      <p:pic>
        <p:nvPicPr>
          <p:cNvPr id="6" name="Рисунок 5" descr="https://im2-tub-ru.yandex.net/i?id=145e650403756102429109e356ded9c1&amp;n=33&amp;h=190&amp;w=254">
            <a:hlinkClick r:id="rId7"/>
          </p:cNvPr>
          <p:cNvPicPr/>
          <p:nvPr/>
        </p:nvPicPr>
        <p:blipFill>
          <a:blip r:embed="rId8"/>
          <a:srcRect/>
          <a:stretch>
            <a:fillRect/>
          </a:stretch>
        </p:blipFill>
        <p:spPr bwMode="auto">
          <a:xfrm>
            <a:off x="6215074" y="4500570"/>
            <a:ext cx="2419350" cy="18573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a:bodyPr>
          <a:lstStyle/>
          <a:p>
            <a:pPr>
              <a:buNone/>
            </a:pPr>
            <a:endParaRPr lang="ru-RU" sz="2800" dirty="0"/>
          </a:p>
          <a:p>
            <a:pPr>
              <a:buNone/>
            </a:pPr>
            <a:endParaRPr lang="ru-RU" sz="2800" dirty="0"/>
          </a:p>
          <a:p>
            <a:pPr>
              <a:buNone/>
            </a:pPr>
            <a:endParaRPr lang="ru-RU" sz="2800" dirty="0"/>
          </a:p>
          <a:p>
            <a:pPr>
              <a:buNone/>
            </a:pPr>
            <a:r>
              <a:rPr lang="ru-RU" sz="2800" dirty="0"/>
              <a:t>    При значительных смещениях кожи в области затылка разрываются лимфатические сосуды, а так как они не </a:t>
            </a:r>
            <a:r>
              <a:rPr lang="ru-RU" sz="2800" dirty="0" err="1"/>
              <a:t>тромбируются</a:t>
            </a:r>
            <a:r>
              <a:rPr lang="ru-RU" sz="2800" dirty="0"/>
              <a:t>, то объем вытекающей лимфы постоянно возрастает и сдавливает окружающие ткани (прежде всего затылочно-остистую связку).</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lnSpcReduction="10000"/>
          </a:bodyPr>
          <a:lstStyle/>
          <a:p>
            <a:pPr>
              <a:buNone/>
            </a:pPr>
            <a:r>
              <a:rPr lang="ru-RU" b="1" i="1" u="sng" dirty="0">
                <a:solidFill>
                  <a:schemeClr val="bg1"/>
                </a:solidFill>
              </a:rPr>
              <a:t> </a:t>
            </a:r>
            <a:endParaRPr lang="ru-RU" sz="2400" dirty="0"/>
          </a:p>
          <a:p>
            <a:pPr>
              <a:buNone/>
            </a:pPr>
            <a:r>
              <a:rPr lang="ru-RU" b="1" i="1" u="sng" dirty="0">
                <a:solidFill>
                  <a:schemeClr val="bg1"/>
                </a:solidFill>
              </a:rPr>
              <a:t> </a:t>
            </a:r>
          </a:p>
          <a:p>
            <a:pPr>
              <a:buNone/>
            </a:pPr>
            <a:endParaRPr lang="ru-RU" sz="2800" b="1" i="1" u="sng" dirty="0">
              <a:solidFill>
                <a:schemeClr val="bg1"/>
              </a:solidFill>
            </a:endParaRPr>
          </a:p>
          <a:p>
            <a:pPr>
              <a:buNone/>
            </a:pPr>
            <a:r>
              <a:rPr lang="ru-RU" sz="2800" b="1" i="1" u="sng" dirty="0">
                <a:solidFill>
                  <a:schemeClr val="bg1"/>
                </a:solidFill>
              </a:rPr>
              <a:t>Гнойные бурситы  </a:t>
            </a:r>
            <a:r>
              <a:rPr lang="ru-RU" sz="2800" dirty="0"/>
              <a:t>развиваются как осложнение глубоких ран и при переходе гнойного воспаления из окружающих тканей</a:t>
            </a:r>
            <a:endParaRPr lang="ru-RU" sz="2800" b="1" i="1" u="sng" dirty="0">
              <a:solidFill>
                <a:schemeClr val="bg1"/>
              </a:solidFill>
            </a:endParaRPr>
          </a:p>
          <a:p>
            <a:pPr>
              <a:buNone/>
            </a:pPr>
            <a:r>
              <a:rPr lang="ru-RU" sz="2800" b="1" i="1" u="sng" dirty="0">
                <a:solidFill>
                  <a:schemeClr val="bg1"/>
                </a:solidFill>
              </a:rPr>
              <a:t>Флегмоны </a:t>
            </a:r>
            <a:r>
              <a:rPr lang="ru-RU" sz="2800" dirty="0"/>
              <a:t>  возникают по продолжению гнойного воспалительного процесса  из ран, а также при некоторых инфекционных и инвазионных болезнях (мыте, </a:t>
            </a:r>
            <a:r>
              <a:rPr lang="ru-RU" sz="2800" dirty="0" err="1"/>
              <a:t>онхоцеркозе</a:t>
            </a:r>
            <a:r>
              <a:rPr lang="ru-RU" sz="2800" dirty="0"/>
              <a:t>).</a:t>
            </a:r>
          </a:p>
          <a:p>
            <a:pPr>
              <a:buNone/>
            </a:pPr>
            <a:endParaRPr lang="ru-RU" sz="2800" dirty="0"/>
          </a:p>
          <a:p>
            <a:pPr>
              <a:buNone/>
            </a:pPr>
            <a:r>
              <a:rPr lang="ru-RU" sz="2800" dirty="0"/>
              <a:t> </a:t>
            </a:r>
            <a:r>
              <a:rPr lang="ru-RU" sz="2800" dirty="0" err="1"/>
              <a:t>Онхоцеркоз</a:t>
            </a:r>
            <a:r>
              <a:rPr lang="ru-RU" sz="2800" dirty="0"/>
              <a:t> лошадей широко распространен в мире и на территории РФ.</a:t>
            </a:r>
          </a:p>
          <a:p>
            <a:pPr>
              <a:buNone/>
            </a:pPr>
            <a:endParaRPr 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fontScale="92500" lnSpcReduction="10000"/>
          </a:bodyPr>
          <a:lstStyle/>
          <a:p>
            <a:pPr>
              <a:buNone/>
            </a:pPr>
            <a:endParaRPr lang="ru-RU" b="1" dirty="0">
              <a:solidFill>
                <a:schemeClr val="bg1"/>
              </a:solidFill>
            </a:endParaRPr>
          </a:p>
          <a:p>
            <a:pPr>
              <a:buNone/>
            </a:pPr>
            <a:endParaRPr lang="ru-RU" b="1" dirty="0">
              <a:solidFill>
                <a:schemeClr val="bg1"/>
              </a:solidFill>
            </a:endParaRPr>
          </a:p>
          <a:p>
            <a:pPr>
              <a:buNone/>
            </a:pPr>
            <a:r>
              <a:rPr lang="ru-RU" b="1" dirty="0" err="1">
                <a:solidFill>
                  <a:schemeClr val="bg1"/>
                </a:solidFill>
              </a:rPr>
              <a:t>Onchocerca</a:t>
            </a:r>
            <a:r>
              <a:rPr lang="ru-RU" b="1" dirty="0">
                <a:solidFill>
                  <a:schemeClr val="bg1"/>
                </a:solidFill>
              </a:rPr>
              <a:t> </a:t>
            </a:r>
            <a:r>
              <a:rPr lang="ru-RU" b="1" dirty="0" err="1">
                <a:solidFill>
                  <a:schemeClr val="bg1"/>
                </a:solidFill>
              </a:rPr>
              <a:t>cervicalis</a:t>
            </a:r>
            <a:r>
              <a:rPr lang="ru-RU" b="1" dirty="0">
                <a:solidFill>
                  <a:schemeClr val="bg1"/>
                </a:solidFill>
              </a:rPr>
              <a:t> </a:t>
            </a:r>
            <a:r>
              <a:rPr lang="ru-RU" dirty="0"/>
              <a:t>- тонкий, молочного цвета червь, длина которого достигает у самки 1 м и у самца 25 - 30 см. Эта нематода напоминает собой белую тонкую нитку. Паразиты локализуются, преимущественно, в </a:t>
            </a:r>
            <a:r>
              <a:rPr lang="ru-RU" dirty="0" err="1"/>
              <a:t>капюшонообразном</a:t>
            </a:r>
            <a:r>
              <a:rPr lang="ru-RU" dirty="0"/>
              <a:t> расширении затылочной связки, в надлопаточной связке; иногда его находят в мышечных тканях, хрящах и корне брыжейки, а также в остистых отростках грудных позвонков и в области лопаточного хряща.</a:t>
            </a:r>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a:bodyPr>
          <a:lstStyle/>
          <a:p>
            <a:pPr>
              <a:buNone/>
            </a:pPr>
            <a:r>
              <a:rPr lang="ru-RU" dirty="0"/>
              <a:t> </a:t>
            </a:r>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sz="2800" dirty="0"/>
              <a:t>   </a:t>
            </a:r>
            <a:r>
              <a:rPr lang="ru-RU" sz="2800" b="1" dirty="0" err="1">
                <a:solidFill>
                  <a:schemeClr val="bg1"/>
                </a:solidFill>
              </a:rPr>
              <a:t>Онхоцерки</a:t>
            </a:r>
            <a:r>
              <a:rPr lang="ru-RU" sz="2800" dirty="0"/>
              <a:t>, как и все </a:t>
            </a:r>
            <a:r>
              <a:rPr lang="ru-RU" sz="2800" dirty="0" err="1"/>
              <a:t>филяриата</a:t>
            </a:r>
            <a:r>
              <a:rPr lang="ru-RU" sz="2800" dirty="0"/>
              <a:t>, развиваются с участием промежуточного хозяина - кровососущего насекомого; для </a:t>
            </a:r>
            <a:r>
              <a:rPr lang="ru-RU" sz="2800" dirty="0" err="1"/>
              <a:t>Оnchocerce</a:t>
            </a:r>
            <a:r>
              <a:rPr lang="ru-RU" sz="2800" dirty="0"/>
              <a:t> </a:t>
            </a:r>
            <a:r>
              <a:rPr lang="ru-RU" sz="2800" dirty="0" err="1"/>
              <a:t>cervicalis</a:t>
            </a:r>
            <a:r>
              <a:rPr lang="ru-RU" sz="2800" dirty="0"/>
              <a:t> им являются различные виды </a:t>
            </a:r>
            <a:r>
              <a:rPr lang="ru-RU" sz="2800" b="1" dirty="0">
                <a:solidFill>
                  <a:schemeClr val="bg1"/>
                </a:solidFill>
              </a:rPr>
              <a:t>мокрецов - </a:t>
            </a:r>
            <a:r>
              <a:rPr lang="ru-RU" sz="2800" b="1" dirty="0" err="1">
                <a:solidFill>
                  <a:schemeClr val="bg1"/>
                </a:solidFill>
              </a:rPr>
              <a:t>Culicoidcs</a:t>
            </a:r>
            <a:r>
              <a:rPr lang="ru-RU" b="1" dirty="0">
                <a:solidFill>
                  <a:schemeClr val="bg1"/>
                </a:solidFill>
              </a:rPr>
              <a:t>.</a:t>
            </a:r>
          </a:p>
        </p:txBody>
      </p:sp>
      <p:pic>
        <p:nvPicPr>
          <p:cNvPr id="1026" name="Picture 2" descr="i?id=d8285b71b8b0adce337d98b2c988e6a4&amp;n=33&amp;h=190&amp;w=284"/>
          <p:cNvPicPr>
            <a:picLocks noChangeAspect="1" noChangeArrowheads="1"/>
          </p:cNvPicPr>
          <p:nvPr/>
        </p:nvPicPr>
        <p:blipFill>
          <a:blip r:embed="rId2"/>
          <a:srcRect/>
          <a:stretch>
            <a:fillRect/>
          </a:stretch>
        </p:blipFill>
        <p:spPr bwMode="auto">
          <a:xfrm>
            <a:off x="714348" y="571480"/>
            <a:ext cx="4071966" cy="3143272"/>
          </a:xfrm>
          <a:prstGeom prst="rect">
            <a:avLst/>
          </a:prstGeom>
          <a:noFill/>
          <a:ln w="9525">
            <a:noFill/>
            <a:miter lim="800000"/>
            <a:headEnd/>
            <a:tailEnd/>
          </a:ln>
        </p:spPr>
      </p:pic>
      <p:pic>
        <p:nvPicPr>
          <p:cNvPr id="1027" name="Picture 3" descr="i?id=022b684245d7ba5887c457a84eaff8b4&amp;n=33&amp;h=190&amp;w=309"/>
          <p:cNvPicPr>
            <a:picLocks noChangeAspect="1" noChangeArrowheads="1"/>
          </p:cNvPicPr>
          <p:nvPr/>
        </p:nvPicPr>
        <p:blipFill>
          <a:blip r:embed="rId3"/>
          <a:srcRect/>
          <a:stretch>
            <a:fillRect/>
          </a:stretch>
        </p:blipFill>
        <p:spPr bwMode="auto">
          <a:xfrm>
            <a:off x="5286380" y="1071546"/>
            <a:ext cx="2943225" cy="18097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fontScale="62500" lnSpcReduction="20000"/>
          </a:bodyPr>
          <a:lstStyle/>
          <a:p>
            <a:pPr>
              <a:buNone/>
            </a:pPr>
            <a:r>
              <a:rPr lang="ru-RU" dirty="0"/>
              <a:t>    </a:t>
            </a:r>
          </a:p>
          <a:p>
            <a:pPr>
              <a:buNone/>
            </a:pPr>
            <a:endParaRPr lang="ru-RU" dirty="0"/>
          </a:p>
          <a:p>
            <a:pPr>
              <a:buNone/>
            </a:pPr>
            <a:r>
              <a:rPr lang="ru-RU" sz="5900" dirty="0"/>
              <a:t>   </a:t>
            </a:r>
          </a:p>
          <a:p>
            <a:pPr>
              <a:buNone/>
            </a:pPr>
            <a:endParaRPr lang="ru-RU" sz="5900" dirty="0"/>
          </a:p>
          <a:p>
            <a:pPr>
              <a:buNone/>
            </a:pPr>
            <a:r>
              <a:rPr lang="ru-RU" sz="5900" dirty="0"/>
              <a:t>   </a:t>
            </a:r>
            <a:r>
              <a:rPr lang="ru-RU" sz="4200" dirty="0"/>
              <a:t>Личинки его остаются в толще кожи между клетками (в </a:t>
            </a:r>
            <a:r>
              <a:rPr lang="ru-RU" sz="4200" dirty="0" err="1"/>
              <a:t>периваскулярной</a:t>
            </a:r>
            <a:r>
              <a:rPr lang="ru-RU" sz="4200" dirty="0"/>
              <a:t> соединительной ткани и в </a:t>
            </a:r>
            <a:r>
              <a:rPr lang="ru-RU" sz="4200" dirty="0" err="1"/>
              <a:t>подэпидермальном</a:t>
            </a:r>
            <a:r>
              <a:rPr lang="ru-RU" sz="4200" dirty="0"/>
              <a:t> слое), а также в синовиальной жидкости суставов и сухожильных влагалищ длительный срок. В крови их не находят. Мокрецы, нападая на лошадь для сосания крови, проглатывают находящихся в толще кожи личинок </a:t>
            </a:r>
            <a:r>
              <a:rPr lang="ru-RU" sz="4200" dirty="0" err="1"/>
              <a:t>онхоцерков</a:t>
            </a:r>
            <a:r>
              <a:rPr lang="ru-RU" sz="4200" dirty="0"/>
              <a:t>. В полости тела мокреца личинки развиваются и через 24 дня достигают инвазионной стадии. Мокрецы заражают здоровых лошадей при новом нападении на них. Это происходит только в летнее время, в период лёта мокрецов.</a:t>
            </a:r>
            <a:br>
              <a:rPr lang="ru-RU" sz="4200" dirty="0"/>
            </a:br>
            <a:endParaRPr lang="ru-RU"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FFFF00"/>
                </a:solidFill>
              </a:rPr>
              <a:t>ПЛАН ЛЕКЦИИ</a:t>
            </a:r>
          </a:p>
        </p:txBody>
      </p:sp>
      <p:sp>
        <p:nvSpPr>
          <p:cNvPr id="3" name="Содержимое 2"/>
          <p:cNvSpPr>
            <a:spLocks noGrp="1"/>
          </p:cNvSpPr>
          <p:nvPr>
            <p:ph idx="1"/>
          </p:nvPr>
        </p:nvSpPr>
        <p:spPr/>
        <p:txBody>
          <a:bodyPr>
            <a:normAutofit lnSpcReduction="10000"/>
          </a:bodyPr>
          <a:lstStyle/>
          <a:p>
            <a:pPr marL="514350" indent="-514350">
              <a:buAutoNum type="arabicPeriod"/>
            </a:pPr>
            <a:r>
              <a:rPr lang="ru-RU" dirty="0"/>
              <a:t>Анатомо-топографическая характеристика области </a:t>
            </a:r>
            <a:r>
              <a:rPr lang="ru-RU" dirty="0">
                <a:solidFill>
                  <a:schemeClr val="accent4"/>
                </a:solidFill>
              </a:rPr>
              <a:t>затылка</a:t>
            </a:r>
          </a:p>
          <a:p>
            <a:pPr marL="514350" indent="-514350">
              <a:buAutoNum type="arabicPeriod"/>
            </a:pPr>
            <a:r>
              <a:rPr lang="ru-RU" dirty="0"/>
              <a:t>Дифференциальная диагностика болезней в области </a:t>
            </a:r>
            <a:r>
              <a:rPr lang="ru-RU" dirty="0">
                <a:solidFill>
                  <a:schemeClr val="accent4"/>
                </a:solidFill>
              </a:rPr>
              <a:t>затылка (ушиба, гематомы, </a:t>
            </a:r>
            <a:r>
              <a:rPr lang="ru-RU" dirty="0" err="1">
                <a:solidFill>
                  <a:schemeClr val="accent4"/>
                </a:solidFill>
              </a:rPr>
              <a:t>лимфоэкстравазата</a:t>
            </a:r>
            <a:r>
              <a:rPr lang="ru-RU" dirty="0">
                <a:solidFill>
                  <a:schemeClr val="accent4"/>
                </a:solidFill>
              </a:rPr>
              <a:t>, бурситов, флегмоны, некроза затылочно-остистой связки)</a:t>
            </a:r>
          </a:p>
          <a:p>
            <a:pPr marL="514350" indent="-514350">
              <a:buFont typeface="Wingdings 2"/>
              <a:buAutoNum type="arabicPeriod"/>
            </a:pPr>
            <a:r>
              <a:rPr lang="ru-RU" dirty="0"/>
              <a:t>Этиология, патогенез, лечение и профилактика болезней в области </a:t>
            </a:r>
            <a:r>
              <a:rPr lang="ru-RU" dirty="0">
                <a:solidFill>
                  <a:schemeClr val="accent4"/>
                </a:solidFill>
              </a:rPr>
              <a:t>затылка</a:t>
            </a:r>
          </a:p>
          <a:p>
            <a:pPr marL="514350" indent="-514350">
              <a:buAutoNum type="arabicPeriod"/>
            </a:pPr>
            <a:endParaRPr lang="ru-RU" dirty="0">
              <a:solidFill>
                <a:schemeClr val="accent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a:bodyPr>
          <a:lstStyle/>
          <a:p>
            <a:pPr algn="ctr">
              <a:buNone/>
            </a:pPr>
            <a:r>
              <a:rPr lang="ru-RU" sz="2400" dirty="0">
                <a:solidFill>
                  <a:srgbClr val="FFFF00"/>
                </a:solidFill>
              </a:rPr>
              <a:t>  ЛЕЧЕНИЕ И ПРОФИЛАКТИКА БОЛЕЗНЕЙ  В ОБЛАСТИ ЗАТЫЛКА</a:t>
            </a:r>
          </a:p>
          <a:p>
            <a:pPr>
              <a:buNone/>
            </a:pPr>
            <a:r>
              <a:rPr lang="ru-RU" sz="2400" dirty="0"/>
              <a:t>     </a:t>
            </a:r>
          </a:p>
          <a:p>
            <a:pPr>
              <a:buNone/>
            </a:pPr>
            <a:r>
              <a:rPr lang="ru-RU" sz="2400" dirty="0"/>
              <a:t>   При незначительных </a:t>
            </a:r>
            <a:r>
              <a:rPr lang="ru-RU" sz="2400" b="1" i="1" dirty="0">
                <a:solidFill>
                  <a:schemeClr val="bg1"/>
                </a:solidFill>
              </a:rPr>
              <a:t>ушибах, гематомах, асептических бурситах </a:t>
            </a:r>
            <a:r>
              <a:rPr lang="ru-RU" sz="2400" dirty="0"/>
              <a:t> и наличии ссадин, царапин шерсть выстригают и пораженные участки смазывают спиртовым раствором йода. В свежих случаях, когда обнаруживаются сильная болезненность, значительная припухлость, показано применение холода в течение первых суток. Затем применяют спиртовые влажные высыхающие повязки, тепловые лечебные процедуры. Используют местные новокаиновые блокады с антибиотиками.</a:t>
            </a:r>
          </a:p>
          <a:p>
            <a:pPr>
              <a:buNone/>
            </a:pPr>
            <a:r>
              <a:rPr lang="ru-RU" sz="2400" dirty="0"/>
              <a:t>     </a:t>
            </a:r>
            <a:r>
              <a:rPr lang="ru-RU" sz="2400" u="sng" dirty="0"/>
              <a:t>Гематомы</a:t>
            </a:r>
            <a:r>
              <a:rPr lang="ru-RU" sz="2400" dirty="0"/>
              <a:t> вскрывают на 4-5-й день.</a:t>
            </a:r>
          </a:p>
          <a:p>
            <a:pPr>
              <a:buNone/>
            </a:pPr>
            <a:endParaRPr lang="ru-RU" sz="2400" dirty="0">
              <a:solidFill>
                <a:srgbClr val="FFFF00"/>
              </a:solidFill>
            </a:endParaRPr>
          </a:p>
          <a:p>
            <a:pPr algn="ctr">
              <a:buNone/>
            </a:pPr>
            <a:endParaRPr lang="ru-RU" sz="2400"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70000" lnSpcReduction="20000"/>
          </a:bodyPr>
          <a:lstStyle/>
          <a:p>
            <a:pPr>
              <a:buNone/>
            </a:pPr>
            <a:r>
              <a:rPr lang="ru-RU" dirty="0"/>
              <a:t>    </a:t>
            </a:r>
          </a:p>
          <a:p>
            <a:pPr>
              <a:buNone/>
            </a:pPr>
            <a:endParaRPr lang="ru-RU" dirty="0"/>
          </a:p>
          <a:p>
            <a:pPr>
              <a:buNone/>
            </a:pPr>
            <a:endParaRPr lang="ru-RU" dirty="0"/>
          </a:p>
          <a:p>
            <a:pPr>
              <a:buNone/>
            </a:pPr>
            <a:endParaRPr lang="ru-RU" dirty="0"/>
          </a:p>
          <a:p>
            <a:pPr>
              <a:buNone/>
            </a:pPr>
            <a:r>
              <a:rPr lang="ru-RU" dirty="0"/>
              <a:t>      </a:t>
            </a:r>
            <a:r>
              <a:rPr lang="ru-RU" b="1" u="sng" dirty="0">
                <a:solidFill>
                  <a:schemeClr val="bg1"/>
                </a:solidFill>
              </a:rPr>
              <a:t>Асептические бурситы </a:t>
            </a:r>
            <a:r>
              <a:rPr lang="ru-RU" dirty="0"/>
              <a:t>после опорожняющей пункции в бурсу вводят раствор антибиотика, 0,5% новокаина и гидрокортизона. При рецидиве в бурсу вводят лекарственные вещества, уменьшающие продукцию слизи и действующие вяжуще и противовоспалительно (2...3%-ный раствор протаргола или колларгола, 1...2%-ный раствор формалина). Для промывания полости слизистой сумки используют 1 %-</a:t>
            </a:r>
            <a:r>
              <a:rPr lang="ru-RU" dirty="0" err="1"/>
              <a:t>ный</a:t>
            </a:r>
            <a:r>
              <a:rPr lang="ru-RU" dirty="0"/>
              <a:t> раствор </a:t>
            </a:r>
            <a:r>
              <a:rPr lang="ru-RU" dirty="0" err="1"/>
              <a:t>Люголя</a:t>
            </a:r>
            <a:r>
              <a:rPr lang="ru-RU" dirty="0"/>
              <a:t>.</a:t>
            </a:r>
          </a:p>
          <a:p>
            <a:pPr>
              <a:buNone/>
            </a:pPr>
            <a:r>
              <a:rPr lang="ru-RU" dirty="0"/>
              <a:t>     При отсутствии лечебного эффекта и в запущенных случаях прибегают к введению в слизистую сумку 10%-ного раствора сульфата меди, 10%-ного раствора нитрата серебра, 20%-ного спиртового раствора йода. Через 2...4 дня полость бурсы вскрывают, тщательно удаляют слизистую оболочку и лечат в дальнейшем как рану. В этих случаях при помощи инъецируемых растворов добиваются разрушения слизистой оболочки бурсы, после чего возможно заполнение ее полости соединительной тканью. </a:t>
            </a:r>
          </a:p>
          <a:p>
            <a:pPr>
              <a:buNone/>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a:t> При </a:t>
            </a:r>
            <a:r>
              <a:rPr lang="ru-RU" b="1" u="sng" dirty="0">
                <a:solidFill>
                  <a:schemeClr val="bg1"/>
                </a:solidFill>
              </a:rPr>
              <a:t>гнойном бурсите </a:t>
            </a:r>
            <a:r>
              <a:rPr lang="ru-RU" dirty="0"/>
              <a:t>применяют только оперативный способ лечения. При поражении глубокой слизистой сумки для доступа к гнойному очагу делают срединный разрез с боковыми </a:t>
            </a:r>
            <a:r>
              <a:rPr lang="ru-RU" dirty="0" err="1"/>
              <a:t>контрапертурами</a:t>
            </a:r>
            <a:r>
              <a:rPr lang="ru-RU" dirty="0"/>
              <a:t>. В послеоперационный период показана стимулирующая терапия.</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fontScale="85000" lnSpcReduction="20000"/>
          </a:bodyPr>
          <a:lstStyle/>
          <a:p>
            <a:pPr>
              <a:buNone/>
            </a:pPr>
            <a:r>
              <a:rPr lang="ru-RU" dirty="0"/>
              <a:t>  </a:t>
            </a:r>
          </a:p>
          <a:p>
            <a:pPr>
              <a:buNone/>
            </a:pPr>
            <a:r>
              <a:rPr lang="ru-RU" dirty="0"/>
              <a:t>   </a:t>
            </a:r>
          </a:p>
          <a:p>
            <a:pPr>
              <a:buNone/>
            </a:pPr>
            <a:endParaRPr lang="ru-RU" b="1" u="sng" dirty="0">
              <a:solidFill>
                <a:schemeClr val="bg1"/>
              </a:solidFill>
            </a:endParaRPr>
          </a:p>
          <a:p>
            <a:pPr>
              <a:buNone/>
            </a:pPr>
            <a:r>
              <a:rPr lang="ru-RU" b="1" u="sng" dirty="0" err="1">
                <a:solidFill>
                  <a:schemeClr val="bg1"/>
                </a:solidFill>
              </a:rPr>
              <a:t>Лимфоэкстравазат</a:t>
            </a:r>
            <a:r>
              <a:rPr lang="ru-RU" b="1" u="sng" dirty="0">
                <a:solidFill>
                  <a:schemeClr val="bg1"/>
                </a:solidFill>
              </a:rPr>
              <a:t> </a:t>
            </a:r>
            <a:r>
              <a:rPr lang="ru-RU" dirty="0"/>
              <a:t>– нельзя охлаждать и греть, в виду того, что на данные температурные раздражители наблюдается еще больший приток лимфы. После уточнения диагноза необходимо </a:t>
            </a:r>
            <a:r>
              <a:rPr lang="ru-RU" dirty="0" err="1"/>
              <a:t>лимфоэкстравазат</a:t>
            </a:r>
            <a:r>
              <a:rPr lang="ru-RU" dirty="0"/>
              <a:t> вскрыть и для остановки </a:t>
            </a:r>
            <a:r>
              <a:rPr lang="ru-RU" dirty="0" err="1"/>
              <a:t>лимфотечения</a:t>
            </a:r>
            <a:r>
              <a:rPr lang="ru-RU" dirty="0"/>
              <a:t> обработать внутреннюю поверхность полости вяжущем раствором 5% -ого йода, 2...3%-ого протаргола или колларгола.  Наложение умеренно-давящей повязки для надежного примыкания стенок полости в области затылка проблематично т.к. может пострадать связка (от давления на нее нарушение питания и как следствие –некроз).</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fontScale="92500"/>
          </a:bodyPr>
          <a:lstStyle/>
          <a:p>
            <a:pPr>
              <a:buNone/>
            </a:pPr>
            <a:r>
              <a:rPr lang="ru-RU" sz="2800" b="1" u="sng" dirty="0">
                <a:solidFill>
                  <a:schemeClr val="bg1"/>
                </a:solidFill>
              </a:rPr>
              <a:t>  Флегмона </a:t>
            </a:r>
            <a:r>
              <a:rPr lang="ru-RU" sz="2800" dirty="0"/>
              <a:t>– в начальной стадии развития флегмоны в течение первых 48 ч показаны местные влажные высыхающие спиртовые повязки, короткий новокаиновый блок с антибиотиками или внутривенно ежедневно вводить 0,25%-ный раствор новокаина.</a:t>
            </a:r>
          </a:p>
          <a:p>
            <a:pPr>
              <a:buNone/>
            </a:pPr>
            <a:r>
              <a:rPr lang="ru-RU" sz="2800" dirty="0"/>
              <a:t>   За состоянием патологического очага ведут тщательное наблюдение и при обнаружении намечающихся участков размягчения прибегают к ранним линейным разрезам. Вскрытие очагов </a:t>
            </a:r>
            <a:r>
              <a:rPr lang="ru-RU" sz="2800" dirty="0" err="1"/>
              <a:t>абсцедирования</a:t>
            </a:r>
            <a:r>
              <a:rPr lang="ru-RU" sz="2800" dirty="0"/>
              <a:t> способствует уменьшению интоксикации, снижает внутритканевое давление, предупреждает некроз тканей и тромбоз сосудов, обеспечивает сток гнойного экссудата и улучшает кровоснабжение тканей.</a:t>
            </a:r>
          </a:p>
          <a:p>
            <a:pPr>
              <a:buNone/>
            </a:pPr>
            <a:endParaRPr lang="ru-RU" sz="2800"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fontScale="92500" lnSpcReduction="20000"/>
          </a:bodyPr>
          <a:lstStyle/>
          <a:p>
            <a:pPr>
              <a:buNone/>
            </a:pPr>
            <a:r>
              <a:rPr lang="ru-RU" sz="2800" dirty="0"/>
              <a:t>    Оперативное вмешательство в области затылка сопровождается значительным кровотечением. Поэтому перед операцией необходимо применять средства, повышающие вязкость и свертываемость крови. При остановке кровотечения из крупных сосудов следует прибегать к перевязке их, а не к тугому тампонированию. Тугая тампонада оказывает давление на ткани и при пониженной их жизнедеятельности способствует некрозу последних. Перевязку раны делают на 3...4-й день, если со стороны общего состояния животного нет показаний к преждевременной смене повязки. В послеоперационный период для обработки ран применяют 3%-ный раствор перекиси водорода,  гипертонические растворы средних солей с прибавлением перманганата калия, накладывают повязки с мазью Вишневского, </a:t>
            </a:r>
            <a:r>
              <a:rPr lang="ru-RU" sz="2800" dirty="0" err="1"/>
              <a:t>Ируксоветин</a:t>
            </a:r>
            <a:r>
              <a:rPr lang="ru-RU" sz="2800" dirty="0"/>
              <a:t>, </a:t>
            </a:r>
            <a:r>
              <a:rPr lang="ru-RU" sz="2800" dirty="0" err="1"/>
              <a:t>Офламелид</a:t>
            </a:r>
            <a:r>
              <a:rPr lang="ru-RU" sz="28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a:bodyPr>
          <a:lstStyle/>
          <a:p>
            <a:pPr>
              <a:buNone/>
            </a:pPr>
            <a:r>
              <a:rPr lang="ru-RU" sz="2400" dirty="0"/>
              <a:t>    </a:t>
            </a:r>
          </a:p>
          <a:p>
            <a:pPr>
              <a:buNone/>
            </a:pPr>
            <a:r>
              <a:rPr lang="ru-RU" sz="2400" dirty="0"/>
              <a:t>   </a:t>
            </a:r>
          </a:p>
          <a:p>
            <a:pPr>
              <a:buNone/>
            </a:pPr>
            <a:endParaRPr lang="ru-RU" sz="2400" dirty="0"/>
          </a:p>
          <a:p>
            <a:pPr>
              <a:buNone/>
            </a:pPr>
            <a:r>
              <a:rPr lang="ru-RU" sz="2400" dirty="0"/>
              <a:t>    Наряду с местным лечением при флегмоне обязательно применяют средства общей </a:t>
            </a:r>
            <a:r>
              <a:rPr lang="ru-RU" sz="2400" dirty="0" err="1"/>
              <a:t>противосептической</a:t>
            </a:r>
            <a:r>
              <a:rPr lang="ru-RU" sz="2400" dirty="0"/>
              <a:t> и стимулирующей терапии. Внутримышечно назначают антибиотики, внутривенно вводят новокаин, кальция хлорид, глюкозу, др. Проводят курс аутогемотерапии. Для улучшения стока экссудата кормят животное с пола.</a:t>
            </a:r>
          </a:p>
          <a:p>
            <a:pPr>
              <a:buNone/>
            </a:pPr>
            <a:r>
              <a:rPr lang="ru-RU" sz="2400" dirty="0"/>
              <a:t>    </a:t>
            </a:r>
          </a:p>
          <a:p>
            <a:pPr>
              <a:buNone/>
            </a:pPr>
            <a:r>
              <a:rPr lang="ru-RU" sz="2400" dirty="0"/>
              <a:t>    </a:t>
            </a:r>
          </a:p>
        </p:txBody>
      </p:sp>
      <p:pic>
        <p:nvPicPr>
          <p:cNvPr id="1026" name="Рисунок 4" descr="http://im0-tub-ru.yandex.net/i?id=e9ab308f3a86c769cff6d819d45f1cff&amp;n=24"/>
          <p:cNvPicPr>
            <a:picLocks noChangeAspect="1" noChangeArrowheads="1"/>
          </p:cNvPicPr>
          <p:nvPr/>
        </p:nvPicPr>
        <p:blipFill>
          <a:blip r:embed="rId2"/>
          <a:srcRect/>
          <a:stretch>
            <a:fillRect/>
          </a:stretch>
        </p:blipFill>
        <p:spPr bwMode="auto">
          <a:xfrm>
            <a:off x="1214414" y="4572008"/>
            <a:ext cx="3000396" cy="2000264"/>
          </a:xfrm>
          <a:prstGeom prst="rect">
            <a:avLst/>
          </a:prstGeom>
          <a:noFill/>
          <a:ln w="9525">
            <a:noFill/>
            <a:miter lim="800000"/>
            <a:headEnd/>
            <a:tailEnd/>
          </a:ln>
        </p:spPr>
      </p:pic>
      <p:pic>
        <p:nvPicPr>
          <p:cNvPr id="1028" name="Рисунок 7" descr="http://im0-tub-ru.yandex.net/i?id=54fdf85f43aeff2b203a49c76ac96d18&amp;n=24"/>
          <p:cNvPicPr>
            <a:picLocks noChangeAspect="1" noChangeArrowheads="1"/>
          </p:cNvPicPr>
          <p:nvPr/>
        </p:nvPicPr>
        <p:blipFill>
          <a:blip r:embed="rId3"/>
          <a:srcRect/>
          <a:stretch>
            <a:fillRect/>
          </a:stretch>
        </p:blipFill>
        <p:spPr bwMode="auto">
          <a:xfrm>
            <a:off x="5143504" y="4643446"/>
            <a:ext cx="2893239" cy="192882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r>
              <a:rPr lang="ru-RU" sz="2400" dirty="0"/>
              <a:t>При </a:t>
            </a:r>
            <a:r>
              <a:rPr lang="ru-RU" sz="2400" b="1" dirty="0">
                <a:solidFill>
                  <a:schemeClr val="bg1"/>
                </a:solidFill>
              </a:rPr>
              <a:t>некрозе затылочно-остистой связки </a:t>
            </a:r>
            <a:r>
              <a:rPr lang="ru-RU" sz="2400" dirty="0"/>
              <a:t>- применяют оперативный способ. При этом иссекают и удаляют всю </a:t>
            </a:r>
          </a:p>
          <a:p>
            <a:pPr>
              <a:buNone/>
            </a:pPr>
            <a:endParaRPr lang="ru-RU" sz="2400" dirty="0"/>
          </a:p>
          <a:p>
            <a:pPr>
              <a:buNone/>
            </a:pPr>
            <a:r>
              <a:rPr lang="ru-RU" sz="2400" dirty="0"/>
              <a:t>  пораженную связку в пределах здоровой ткани. Лучшим способом оперативного удаления </a:t>
            </a:r>
            <a:r>
              <a:rPr lang="ru-RU" sz="2400" dirty="0" err="1"/>
              <a:t>некротизированной</a:t>
            </a:r>
            <a:r>
              <a:rPr lang="ru-RU" sz="2400" dirty="0"/>
              <a:t> связки является разрез вдоль по гребню затылка </a:t>
            </a:r>
          </a:p>
          <a:p>
            <a:pPr>
              <a:buNone/>
            </a:pPr>
            <a:endParaRPr lang="ru-RU" sz="2400" dirty="0"/>
          </a:p>
        </p:txBody>
      </p:sp>
      <p:pic>
        <p:nvPicPr>
          <p:cNvPr id="1026" name="Рисунок 12" descr="Болезни затылка (часть 3)"/>
          <p:cNvPicPr>
            <a:picLocks noChangeAspect="1" noChangeArrowheads="1"/>
          </p:cNvPicPr>
          <p:nvPr/>
        </p:nvPicPr>
        <p:blipFill>
          <a:blip r:embed="rId2"/>
          <a:srcRect/>
          <a:stretch>
            <a:fillRect/>
          </a:stretch>
        </p:blipFill>
        <p:spPr bwMode="auto">
          <a:xfrm>
            <a:off x="4000496" y="3071810"/>
            <a:ext cx="1934663" cy="342902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a:bodyPr>
          <a:lstStyle/>
          <a:p>
            <a:pPr>
              <a:buNone/>
            </a:pPr>
            <a:r>
              <a:rPr lang="ru-RU" sz="2800" dirty="0"/>
              <a:t>   При асептическом </a:t>
            </a:r>
            <a:r>
              <a:rPr lang="ru-RU" sz="2800" dirty="0" err="1"/>
              <a:t>онхоцеркозном</a:t>
            </a:r>
            <a:r>
              <a:rPr lang="ru-RU" sz="2800" dirty="0"/>
              <a:t> поражении связки хирургическое вмешательство противопоказано. Некоторые авторы получили положительный результат от внутривенного применения препаратов </a:t>
            </a:r>
            <a:r>
              <a:rPr lang="ru-RU" sz="2800" dirty="0" err="1"/>
              <a:t>иода</a:t>
            </a:r>
            <a:r>
              <a:rPr lang="ru-RU" sz="2800" dirty="0"/>
              <a:t> (25 мл 1% </a:t>
            </a:r>
            <a:r>
              <a:rPr lang="ru-RU" sz="2800" dirty="0" err="1"/>
              <a:t>люголевского</a:t>
            </a:r>
            <a:r>
              <a:rPr lang="ru-RU" sz="2800" dirty="0"/>
              <a:t> раствора разводят в 150 мл изотонического раствора хлорида натрия). Лечение продолжается 4 дня (ежедневно по одной инъекции) с повторением такого же курса до 3 раз при интервалах в 7 дней.</a:t>
            </a:r>
          </a:p>
          <a:p>
            <a:pPr>
              <a:buNone/>
            </a:pPr>
            <a:r>
              <a:rPr lang="ru-RU" sz="2800" dirty="0"/>
              <a:t>   При </a:t>
            </a:r>
            <a:r>
              <a:rPr lang="ru-RU" sz="2800" dirty="0" err="1"/>
              <a:t>онхоцеркозе</a:t>
            </a:r>
            <a:r>
              <a:rPr lang="ru-RU" sz="2800" dirty="0"/>
              <a:t>, осложненном гноеродной инфекцией, оперативным путем удаляют все пораженные некротические участки.</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fontScale="85000" lnSpcReduction="20000"/>
          </a:bodyPr>
          <a:lstStyle/>
          <a:p>
            <a:pPr algn="ctr">
              <a:buNone/>
            </a:pPr>
            <a:r>
              <a:rPr lang="ru-RU" dirty="0"/>
              <a:t> </a:t>
            </a:r>
          </a:p>
          <a:p>
            <a:pPr algn="ctr">
              <a:buNone/>
            </a:pPr>
            <a:r>
              <a:rPr lang="ru-RU" dirty="0"/>
              <a:t> </a:t>
            </a:r>
            <a:r>
              <a:rPr lang="ru-RU" sz="2800" dirty="0">
                <a:solidFill>
                  <a:srgbClr val="FFFF00"/>
                </a:solidFill>
              </a:rPr>
              <a:t>ПРОФИЛАКТИКА БОЛЕЗНЕЙ В ОБЛАСТИ ЗАТЫЛКА</a:t>
            </a:r>
          </a:p>
          <a:p>
            <a:pPr>
              <a:buNone/>
            </a:pPr>
            <a:r>
              <a:rPr lang="ru-RU" sz="2800" dirty="0"/>
              <a:t>   </a:t>
            </a:r>
          </a:p>
          <a:p>
            <a:pPr>
              <a:buNone/>
            </a:pPr>
            <a:endParaRPr lang="ru-RU" sz="2800" dirty="0"/>
          </a:p>
          <a:p>
            <a:pPr>
              <a:buNone/>
            </a:pPr>
            <a:r>
              <a:rPr lang="ru-RU" sz="2800" dirty="0"/>
              <a:t>Для предупреждения обычно тяжело протекающих заболеваний в области затылка необходимо следить за тем, чтобы затылочный ремень недоуздка не сдавливал и не травмировал тканей затылка, прилегал к затылку свободно и плашмя, а не ребром, не был в этом месте прошит и тем более проволокой. Пугливых лошадей нельзя привязывать на короткий повод, а также ставить в помещения с низким потолком и низкими косяками дверей. В то время когда лошадь подбирает корм под кормушкой, следует издали привлечь ее внимание окриком, а не появляться неожиданно. При первых признаках воспаления в области затылка от любой причины недоуздок немедленно снять, а лошадь поместить в денник, не привязывая</a:t>
            </a:r>
          </a:p>
          <a:p>
            <a:pPr>
              <a:buNone/>
            </a:pPr>
            <a:endParaRPr lang="ru-RU"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229600" cy="5597850"/>
          </a:xfrm>
        </p:spPr>
        <p:txBody>
          <a:bodyPr>
            <a:normAutofit fontScale="92500"/>
          </a:bodyPr>
          <a:lstStyle/>
          <a:p>
            <a:pPr>
              <a:buNone/>
            </a:pPr>
            <a:endParaRPr lang="ru-RU" sz="2400" dirty="0">
              <a:solidFill>
                <a:schemeClr val="accent1">
                  <a:lumMod val="60000"/>
                  <a:lumOff val="40000"/>
                </a:schemeClr>
              </a:solidFill>
            </a:endParaRPr>
          </a:p>
          <a:p>
            <a:pPr>
              <a:buNone/>
            </a:pPr>
            <a:endParaRPr lang="ru-RU" sz="2400" dirty="0">
              <a:solidFill>
                <a:schemeClr val="accent1">
                  <a:lumMod val="60000"/>
                  <a:lumOff val="40000"/>
                </a:schemeClr>
              </a:solidFill>
            </a:endParaRPr>
          </a:p>
          <a:p>
            <a:pPr>
              <a:buNone/>
            </a:pPr>
            <a:endParaRPr lang="ru-RU" sz="2400" dirty="0">
              <a:solidFill>
                <a:schemeClr val="accent1">
                  <a:lumMod val="60000"/>
                  <a:lumOff val="40000"/>
                </a:schemeClr>
              </a:solidFill>
            </a:endParaRPr>
          </a:p>
          <a:p>
            <a:pPr>
              <a:buNone/>
            </a:pPr>
            <a:r>
              <a:rPr lang="ru-RU" sz="2400" dirty="0">
                <a:solidFill>
                  <a:schemeClr val="accent1">
                    <a:lumMod val="60000"/>
                    <a:lumOff val="40000"/>
                  </a:schemeClr>
                </a:solidFill>
              </a:rPr>
              <a:t>4</a:t>
            </a:r>
            <a:r>
              <a:rPr lang="ru-RU" dirty="0"/>
              <a:t>. Анатомо-топографическая характеристика области </a:t>
            </a:r>
            <a:r>
              <a:rPr lang="ru-RU" dirty="0">
                <a:solidFill>
                  <a:srgbClr val="FFFF00"/>
                </a:solidFill>
              </a:rPr>
              <a:t>шеи</a:t>
            </a:r>
          </a:p>
          <a:p>
            <a:pPr>
              <a:buNone/>
            </a:pPr>
            <a:r>
              <a:rPr lang="ru-RU" sz="2400" dirty="0">
                <a:solidFill>
                  <a:schemeClr val="accent1">
                    <a:lumMod val="60000"/>
                    <a:lumOff val="40000"/>
                  </a:schemeClr>
                </a:solidFill>
              </a:rPr>
              <a:t>5</a:t>
            </a:r>
            <a:r>
              <a:rPr lang="ru-RU" dirty="0"/>
              <a:t>. Этиология, патогенез, диагностика, лечение и профилактика </a:t>
            </a:r>
          </a:p>
          <a:p>
            <a:pPr>
              <a:buFontTx/>
              <a:buChar char="-"/>
            </a:pPr>
            <a:r>
              <a:rPr lang="ru-RU" dirty="0">
                <a:solidFill>
                  <a:srgbClr val="FFFF00"/>
                </a:solidFill>
              </a:rPr>
              <a:t>Флебита и тромбофлебита яремной вены;</a:t>
            </a:r>
          </a:p>
          <a:p>
            <a:pPr>
              <a:buFontTx/>
              <a:buChar char="-"/>
            </a:pPr>
            <a:r>
              <a:rPr lang="ru-RU" dirty="0">
                <a:solidFill>
                  <a:srgbClr val="FFFF00"/>
                </a:solidFill>
              </a:rPr>
              <a:t>Дивертикула пищевода;</a:t>
            </a:r>
          </a:p>
          <a:p>
            <a:pPr>
              <a:buFontTx/>
              <a:buChar char="-"/>
            </a:pPr>
            <a:r>
              <a:rPr lang="ru-RU" dirty="0">
                <a:solidFill>
                  <a:srgbClr val="FFFF00"/>
                </a:solidFill>
              </a:rPr>
              <a:t>Коллапса трахеи</a:t>
            </a:r>
            <a:r>
              <a:rPr lang="ru-RU" dirty="0"/>
              <a:t>;</a:t>
            </a:r>
          </a:p>
          <a:p>
            <a:pPr>
              <a:buFontTx/>
              <a:buChar char="-"/>
            </a:pPr>
            <a:r>
              <a:rPr lang="ru-RU" dirty="0">
                <a:solidFill>
                  <a:srgbClr val="FFFF00"/>
                </a:solidFill>
              </a:rPr>
              <a:t>Гемиплегии гортани (свистящего удушья);</a:t>
            </a:r>
          </a:p>
          <a:p>
            <a:pPr>
              <a:buNone/>
            </a:pPr>
            <a:r>
              <a:rPr lang="ru-RU" dirty="0">
                <a:solidFill>
                  <a:srgbClr val="FFFF00"/>
                </a:solidFill>
              </a:rPr>
              <a:t> </a:t>
            </a:r>
            <a:r>
              <a:rPr lang="ru-RU" dirty="0">
                <a:solidFill>
                  <a:schemeClr val="accent1"/>
                </a:solidFill>
              </a:rPr>
              <a:t>-</a:t>
            </a:r>
            <a:r>
              <a:rPr lang="ru-RU" dirty="0">
                <a:solidFill>
                  <a:srgbClr val="FFFF00"/>
                </a:solidFill>
              </a:rPr>
              <a:t> Вывиха и перелома шейных позвонков</a:t>
            </a:r>
          </a:p>
          <a:p>
            <a:pPr>
              <a:buFontTx/>
              <a:buChar cha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lstStyle/>
          <a:p>
            <a:pPr algn="ctr">
              <a:buNone/>
            </a:pPr>
            <a:r>
              <a:rPr lang="ru-RU" dirty="0">
                <a:solidFill>
                  <a:srgbClr val="FFFF00"/>
                </a:solidFill>
              </a:rPr>
              <a:t>Анатомо-топографическая характеристика области шеи</a:t>
            </a:r>
          </a:p>
          <a:p>
            <a:pPr>
              <a:buNone/>
            </a:pPr>
            <a:r>
              <a:rPr lang="ru-RU" sz="2400" dirty="0"/>
              <a:t>Костную основы шеи составляют 7 позвонков и у мелких и у высоких млекопитающих. В области шеи кроме атланта все позвонки чрезвычайно подвижны</a:t>
            </a:r>
          </a:p>
          <a:p>
            <a:pPr>
              <a:buNone/>
            </a:pPr>
            <a:endParaRPr lang="ru-RU" sz="2800" dirty="0"/>
          </a:p>
        </p:txBody>
      </p:sp>
      <p:pic>
        <p:nvPicPr>
          <p:cNvPr id="2050" name="Рисунок 19" descr="https://im2-tub-ru.yandex.net/i?id=3ec61cd359d9c4c5730d2665f4ab7b15&amp;n=33&amp;h=190&amp;w=267"/>
          <p:cNvPicPr>
            <a:picLocks noChangeAspect="1" noChangeArrowheads="1"/>
          </p:cNvPicPr>
          <p:nvPr/>
        </p:nvPicPr>
        <p:blipFill>
          <a:blip r:embed="rId2"/>
          <a:srcRect/>
          <a:stretch>
            <a:fillRect/>
          </a:stretch>
        </p:blipFill>
        <p:spPr bwMode="auto">
          <a:xfrm>
            <a:off x="1285852" y="3571876"/>
            <a:ext cx="2710508" cy="1928826"/>
          </a:xfrm>
          <a:prstGeom prst="rect">
            <a:avLst/>
          </a:prstGeom>
          <a:solidFill>
            <a:schemeClr val="accent2"/>
          </a:solidFill>
          <a:ln w="38100">
            <a:solidFill>
              <a:schemeClr val="tx1"/>
            </a:solidFill>
            <a:miter lim="800000"/>
            <a:headEnd/>
            <a:tailEnd/>
          </a:ln>
        </p:spPr>
      </p:pic>
      <p:pic>
        <p:nvPicPr>
          <p:cNvPr id="2051" name="Рисунок 179" descr="https://im2-tub-ru.yandex.net/i?id=e27e4fcacedd6e08017f17b55c08fbf9&amp;n=33&amp;h=190&amp;w=132"/>
          <p:cNvPicPr>
            <a:picLocks noChangeAspect="1" noChangeArrowheads="1"/>
          </p:cNvPicPr>
          <p:nvPr/>
        </p:nvPicPr>
        <p:blipFill>
          <a:blip r:embed="rId3"/>
          <a:srcRect/>
          <a:stretch>
            <a:fillRect/>
          </a:stretch>
        </p:blipFill>
        <p:spPr bwMode="auto">
          <a:xfrm>
            <a:off x="5500694" y="2786058"/>
            <a:ext cx="2543945" cy="3661739"/>
          </a:xfrm>
          <a:prstGeom prst="rect">
            <a:avLst/>
          </a:prstGeom>
          <a:noFill/>
          <a:ln w="9525">
            <a:noFill/>
            <a:miter lim="800000"/>
            <a:headEnd/>
            <a:tailEnd/>
          </a:ln>
        </p:spPr>
      </p:pic>
      <p:cxnSp>
        <p:nvCxnSpPr>
          <p:cNvPr id="23" name="Прямая со стрелкой 22"/>
          <p:cNvCxnSpPr/>
          <p:nvPr/>
        </p:nvCxnSpPr>
        <p:spPr>
          <a:xfrm rot="5400000">
            <a:off x="2393141" y="4107661"/>
            <a:ext cx="28575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rot="10800000" flipV="1">
            <a:off x="6286512" y="3500438"/>
            <a:ext cx="285752"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lstStyle/>
          <a:p>
            <a:pPr algn="ctr">
              <a:buNone/>
            </a:pPr>
            <a:r>
              <a:rPr lang="ru-RU" sz="2800" dirty="0"/>
              <a:t>В этой области располагаются пищевод, гортань, трахея, яремная вена, </a:t>
            </a:r>
            <a:r>
              <a:rPr lang="ru-RU" sz="2800" dirty="0" err="1"/>
              <a:t>ваго-симпатический</a:t>
            </a:r>
            <a:r>
              <a:rPr lang="ru-RU" sz="2800" dirty="0"/>
              <a:t> нервный ствол</a:t>
            </a:r>
          </a:p>
          <a:p>
            <a:pPr>
              <a:buNone/>
            </a:pPr>
            <a:endParaRPr lang="ru-RU" dirty="0"/>
          </a:p>
        </p:txBody>
      </p:sp>
      <p:pic>
        <p:nvPicPr>
          <p:cNvPr id="3074" name="Рисунок 182" descr="https://im0-tub-ru.yandex.net/i?id=1d8df3fa04397ee8b74a6e1b2c1b849b&amp;n=33&amp;h=190&amp;w=136"/>
          <p:cNvPicPr>
            <a:picLocks noChangeAspect="1" noChangeArrowheads="1"/>
          </p:cNvPicPr>
          <p:nvPr/>
        </p:nvPicPr>
        <p:blipFill>
          <a:blip r:embed="rId2"/>
          <a:srcRect/>
          <a:stretch>
            <a:fillRect/>
          </a:stretch>
        </p:blipFill>
        <p:spPr bwMode="auto">
          <a:xfrm>
            <a:off x="3000364" y="1928802"/>
            <a:ext cx="3874870" cy="445762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5815351"/>
          </a:xfrm>
        </p:spPr>
        <p:txBody>
          <a:bodyPr>
            <a:normAutofit fontScale="85000" lnSpcReduction="20000"/>
          </a:bodyPr>
          <a:lstStyle/>
          <a:p>
            <a:pPr>
              <a:buNone/>
            </a:pPr>
            <a:r>
              <a:rPr lang="ru-RU" dirty="0">
                <a:solidFill>
                  <a:srgbClr val="FFFF00"/>
                </a:solidFill>
              </a:rPr>
              <a:t> </a:t>
            </a:r>
          </a:p>
          <a:p>
            <a:pPr>
              <a:buNone/>
            </a:pPr>
            <a:r>
              <a:rPr lang="ru-RU" dirty="0">
                <a:solidFill>
                  <a:srgbClr val="FFFF00"/>
                </a:solidFill>
              </a:rPr>
              <a:t>   </a:t>
            </a:r>
          </a:p>
          <a:p>
            <a:pPr>
              <a:buNone/>
            </a:pPr>
            <a:endParaRPr lang="ru-RU" dirty="0">
              <a:solidFill>
                <a:srgbClr val="FFFF00"/>
              </a:solidFill>
            </a:endParaRPr>
          </a:p>
          <a:p>
            <a:pPr>
              <a:buNone/>
            </a:pPr>
            <a:endParaRPr lang="ru-RU" dirty="0">
              <a:solidFill>
                <a:srgbClr val="FFFF00"/>
              </a:solidFill>
            </a:endParaRPr>
          </a:p>
          <a:p>
            <a:pPr>
              <a:buNone/>
            </a:pPr>
            <a:r>
              <a:rPr lang="ru-RU" dirty="0">
                <a:solidFill>
                  <a:srgbClr val="FFFF00"/>
                </a:solidFill>
              </a:rPr>
              <a:t>   Флебит </a:t>
            </a:r>
            <a:r>
              <a:rPr lang="ru-RU" dirty="0"/>
              <a:t>– воспаление яремной вены и </a:t>
            </a:r>
            <a:r>
              <a:rPr lang="ru-RU" dirty="0">
                <a:solidFill>
                  <a:srgbClr val="FFFF00"/>
                </a:solidFill>
              </a:rPr>
              <a:t>тромбофлебит </a:t>
            </a:r>
            <a:r>
              <a:rPr lang="ru-RU" dirty="0"/>
              <a:t>– воспаление, осложненное </a:t>
            </a:r>
            <a:r>
              <a:rPr lang="ru-RU" dirty="0" err="1"/>
              <a:t>тромбообразованием</a:t>
            </a:r>
            <a:r>
              <a:rPr lang="ru-RU" dirty="0"/>
              <a:t> наблюдаются у животных при погрешностях внутривенного введения некоторых лекарственных веществ (хлоралгидрата, кальция хлорида, </a:t>
            </a:r>
            <a:r>
              <a:rPr lang="ru-RU" dirty="0" err="1"/>
              <a:t>флавакридина</a:t>
            </a:r>
            <a:r>
              <a:rPr lang="ru-RU" dirty="0"/>
              <a:t> гидрохлорида и др.) которые при попадании в </a:t>
            </a:r>
            <a:r>
              <a:rPr lang="ru-RU" dirty="0" err="1"/>
              <a:t>периваскулярную</a:t>
            </a:r>
            <a:r>
              <a:rPr lang="ru-RU" dirty="0"/>
              <a:t> клетчатку или на интиму вызывают химический ожог стенки сосуда и при грубом нарушении асептики и антисептики при взятии крови (прокол вены в одном и том же месте, работа тупыми иглами, беспокойство животных при этом).</a:t>
            </a:r>
          </a:p>
          <a:p>
            <a:pPr>
              <a:buNone/>
            </a:pP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428604"/>
            <a:ext cx="8229600" cy="6000792"/>
          </a:xfrm>
        </p:spPr>
        <p:txBody>
          <a:bodyPr/>
          <a:lstStyle/>
          <a:p>
            <a:pPr>
              <a:buNone/>
            </a:pPr>
            <a:endParaRPr lang="ru-RU" dirty="0"/>
          </a:p>
          <a:p>
            <a:pPr>
              <a:buNone/>
            </a:pPr>
            <a:endParaRPr lang="ru-RU" dirty="0"/>
          </a:p>
        </p:txBody>
      </p:sp>
      <p:pic>
        <p:nvPicPr>
          <p:cNvPr id="4098" name="Рисунок 200" descr="https://im0-tub-ru.yandex.net/i?id=75fb8afcdce5dd4350a58fd818867123&amp;n=33&amp;h=190&amp;w=193"/>
          <p:cNvPicPr>
            <a:picLocks noChangeAspect="1" noChangeArrowheads="1"/>
          </p:cNvPicPr>
          <p:nvPr/>
        </p:nvPicPr>
        <p:blipFill>
          <a:blip r:embed="rId2"/>
          <a:srcRect/>
          <a:stretch>
            <a:fillRect/>
          </a:stretch>
        </p:blipFill>
        <p:spPr bwMode="auto">
          <a:xfrm>
            <a:off x="5643570" y="3714752"/>
            <a:ext cx="2767019" cy="2724008"/>
          </a:xfrm>
          <a:prstGeom prst="rect">
            <a:avLst/>
          </a:prstGeom>
          <a:noFill/>
          <a:ln w="9525">
            <a:noFill/>
            <a:miter lim="800000"/>
            <a:headEnd/>
            <a:tailEnd/>
          </a:ln>
        </p:spPr>
      </p:pic>
      <p:pic>
        <p:nvPicPr>
          <p:cNvPr id="4099" name="Рисунок 203" descr="https://im2-tub-ru.yandex.net/i?id=4ff888a67ebb8fc501addeeeaea3e132&amp;n=33&amp;h=190&amp;w=309"/>
          <p:cNvPicPr>
            <a:picLocks noChangeAspect="1" noChangeArrowheads="1"/>
          </p:cNvPicPr>
          <p:nvPr/>
        </p:nvPicPr>
        <p:blipFill>
          <a:blip r:embed="rId3"/>
          <a:srcRect/>
          <a:stretch>
            <a:fillRect/>
          </a:stretch>
        </p:blipFill>
        <p:spPr bwMode="auto">
          <a:xfrm>
            <a:off x="357158" y="1285860"/>
            <a:ext cx="2943225" cy="1809750"/>
          </a:xfrm>
          <a:prstGeom prst="rect">
            <a:avLst/>
          </a:prstGeom>
          <a:noFill/>
          <a:ln w="9525">
            <a:noFill/>
            <a:miter lim="800000"/>
            <a:headEnd/>
            <a:tailEnd/>
          </a:ln>
        </p:spPr>
      </p:pic>
      <p:pic>
        <p:nvPicPr>
          <p:cNvPr id="4100" name="Рисунок 209" descr="https://im1-tub-ru.yandex.net/i?id=a0199b440da372a7cde703eb8a0b3316&amp;n=33&amp;h=190&amp;w=254"/>
          <p:cNvPicPr>
            <a:picLocks noChangeAspect="1" noChangeArrowheads="1"/>
          </p:cNvPicPr>
          <p:nvPr/>
        </p:nvPicPr>
        <p:blipFill>
          <a:blip r:embed="rId4"/>
          <a:srcRect/>
          <a:stretch>
            <a:fillRect/>
          </a:stretch>
        </p:blipFill>
        <p:spPr bwMode="auto">
          <a:xfrm>
            <a:off x="3286116" y="2357430"/>
            <a:ext cx="2419350" cy="18097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86789"/>
          </a:xfrm>
        </p:spPr>
        <p:txBody>
          <a:bodyPr>
            <a:normAutofit fontScale="77500" lnSpcReduction="20000"/>
          </a:bodyPr>
          <a:lstStyle/>
          <a:p>
            <a:pPr>
              <a:buNone/>
            </a:pPr>
            <a:r>
              <a:rPr lang="ru-RU" dirty="0"/>
              <a:t>   </a:t>
            </a:r>
          </a:p>
          <a:p>
            <a:pPr>
              <a:buNone/>
            </a:pPr>
            <a:endParaRPr lang="ru-RU" dirty="0"/>
          </a:p>
          <a:p>
            <a:pPr>
              <a:buNone/>
            </a:pPr>
            <a:endParaRPr lang="ru-RU" dirty="0"/>
          </a:p>
          <a:p>
            <a:pPr>
              <a:buNone/>
            </a:pPr>
            <a:endParaRPr lang="ru-RU" dirty="0"/>
          </a:p>
          <a:p>
            <a:pPr>
              <a:buNone/>
            </a:pPr>
            <a:r>
              <a:rPr lang="ru-RU" dirty="0"/>
              <a:t>    </a:t>
            </a:r>
            <a:r>
              <a:rPr lang="ru-RU" b="1" i="1" u="sng" dirty="0"/>
              <a:t>По этиологическим признакам </a:t>
            </a:r>
            <a:r>
              <a:rPr lang="ru-RU" dirty="0"/>
              <a:t>различают травматическое, послеоперационное, токсическое и инфекционное воспаление вен; </a:t>
            </a:r>
          </a:p>
          <a:p>
            <a:pPr>
              <a:buNone/>
            </a:pPr>
            <a:r>
              <a:rPr lang="ru-RU" dirty="0"/>
              <a:t>    </a:t>
            </a:r>
            <a:r>
              <a:rPr lang="ru-RU" b="1" i="1" u="sng" dirty="0"/>
              <a:t>по клиническому течению </a:t>
            </a:r>
            <a:r>
              <a:rPr lang="ru-RU" dirty="0"/>
              <a:t>- острое и хроническое; </a:t>
            </a:r>
          </a:p>
          <a:p>
            <a:pPr>
              <a:buNone/>
            </a:pPr>
            <a:r>
              <a:rPr lang="ru-RU" dirty="0"/>
              <a:t>    </a:t>
            </a:r>
            <a:r>
              <a:rPr lang="ru-RU" b="1" i="1" u="sng" dirty="0"/>
              <a:t>по характеру воспалительного процесса </a:t>
            </a:r>
            <a:r>
              <a:rPr lang="ru-RU" dirty="0"/>
              <a:t>асептическое и гнойное.</a:t>
            </a:r>
          </a:p>
          <a:p>
            <a:pPr>
              <a:buNone/>
            </a:pPr>
            <a:endParaRPr lang="ru-RU" dirty="0"/>
          </a:p>
          <a:p>
            <a:pPr>
              <a:buNone/>
            </a:pPr>
            <a:r>
              <a:rPr lang="ru-RU" dirty="0"/>
              <a:t>    При травмах вены в сочетании с сопутствующими факторами воспалительный процесс начинается обычно с </a:t>
            </a:r>
            <a:r>
              <a:rPr lang="ru-RU" dirty="0" err="1"/>
              <a:t>периваскулярной</a:t>
            </a:r>
            <a:r>
              <a:rPr lang="ru-RU" dirty="0"/>
              <a:t> клетчатки - </a:t>
            </a:r>
            <a:r>
              <a:rPr lang="ru-RU" dirty="0" err="1"/>
              <a:t>Periphlebitis</a:t>
            </a:r>
            <a:r>
              <a:rPr lang="ru-RU" dirty="0"/>
              <a:t>, реже воспаление начинается с внутреннего слоя стенки вены - </a:t>
            </a:r>
            <a:r>
              <a:rPr lang="ru-RU" dirty="0" err="1"/>
              <a:t>Endophlebitis</a:t>
            </a:r>
            <a:r>
              <a:rPr lang="ru-RU" dirty="0"/>
              <a:t>. </a:t>
            </a:r>
          </a:p>
          <a:p>
            <a:pPr>
              <a:buNone/>
            </a:pP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a:bodyPr>
          <a:lstStyle/>
          <a:p>
            <a:pPr>
              <a:buNone/>
            </a:pPr>
            <a:r>
              <a:rPr lang="ru-RU" sz="2400" dirty="0"/>
              <a:t>Возникший в вене воспалительный процесс вскоре захватывает всю ее стенку - </a:t>
            </a:r>
            <a:r>
              <a:rPr lang="ru-RU" sz="2400" dirty="0" err="1"/>
              <a:t>Phlebitis</a:t>
            </a:r>
            <a:r>
              <a:rPr lang="ru-RU" sz="2400" dirty="0"/>
              <a:t>, и в просвете поврежденной вены образуется тромб - </a:t>
            </a:r>
            <a:r>
              <a:rPr lang="ru-RU" sz="2400" dirty="0" err="1"/>
              <a:t>Trombophlebitis</a:t>
            </a:r>
            <a:r>
              <a:rPr lang="ru-RU" sz="2400" dirty="0"/>
              <a:t>, частично или полностью закрывающий просвет </a:t>
            </a:r>
            <a:r>
              <a:rPr lang="ru-RU" sz="2400" dirty="0" err="1"/>
              <a:t>сосудаподходящих</a:t>
            </a:r>
            <a:r>
              <a:rPr lang="ru-RU" sz="2400" dirty="0"/>
              <a:t> к вене. Стенка вены инфильтрируется клеточными элементами. </a:t>
            </a:r>
          </a:p>
          <a:p>
            <a:pPr>
              <a:buNone/>
            </a:pPr>
            <a:r>
              <a:rPr lang="ru-RU" sz="2400" dirty="0"/>
              <a:t> </a:t>
            </a:r>
          </a:p>
        </p:txBody>
      </p:sp>
      <p:pic>
        <p:nvPicPr>
          <p:cNvPr id="5122" name="Рисунок 218" descr="https://im1-tub-ru.yandex.net/i?id=504f9c25d0883b93d5cd43aa7fe5ee37&amp;n=33&amp;h=190&amp;w=254"/>
          <p:cNvPicPr>
            <a:picLocks noChangeAspect="1" noChangeArrowheads="1"/>
          </p:cNvPicPr>
          <p:nvPr/>
        </p:nvPicPr>
        <p:blipFill>
          <a:blip r:embed="rId2"/>
          <a:srcRect/>
          <a:stretch>
            <a:fillRect/>
          </a:stretch>
        </p:blipFill>
        <p:spPr bwMode="auto">
          <a:xfrm>
            <a:off x="2428860" y="3357562"/>
            <a:ext cx="4329661" cy="32387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00792"/>
          </a:xfrm>
        </p:spPr>
        <p:txBody>
          <a:bodyPr>
            <a:normAutofit fontScale="85000" lnSpcReduction="20000"/>
          </a:bodyPr>
          <a:lstStyle/>
          <a:p>
            <a:pPr>
              <a:buNone/>
            </a:pPr>
            <a:r>
              <a:rPr lang="ru-RU" dirty="0"/>
              <a:t> </a:t>
            </a:r>
          </a:p>
          <a:p>
            <a:pPr>
              <a:buNone/>
            </a:pPr>
            <a:r>
              <a:rPr lang="ru-RU" dirty="0"/>
              <a:t>   При замедленном образовании тромба и усиленном его расплавлении возбудителями гнойной или гнилостной инфекции возможно внезапное кровотечение из периферического отрезка вены. </a:t>
            </a:r>
          </a:p>
          <a:p>
            <a:pPr>
              <a:buNone/>
            </a:pPr>
            <a:r>
              <a:rPr lang="ru-RU" dirty="0"/>
              <a:t>   </a:t>
            </a:r>
          </a:p>
          <a:p>
            <a:pPr>
              <a:buNone/>
            </a:pPr>
            <a:r>
              <a:rPr lang="ru-RU" dirty="0"/>
              <a:t>   Частицы распадающегося тромба могут увлекаться током крови и вызывать пневмонию, гангрену легких, сепсис.</a:t>
            </a:r>
          </a:p>
          <a:p>
            <a:pPr>
              <a:buNone/>
            </a:pPr>
            <a:r>
              <a:rPr lang="ru-RU" dirty="0"/>
              <a:t>    Стенка вены может </a:t>
            </a:r>
            <a:r>
              <a:rPr lang="ru-RU" dirty="0" err="1"/>
              <a:t>некротизироваться</a:t>
            </a:r>
            <a:r>
              <a:rPr lang="ru-RU" dirty="0"/>
              <a:t> на значительном расстоянии с образованием большого количества гнойного экссудата.</a:t>
            </a:r>
          </a:p>
          <a:p>
            <a:pPr>
              <a:buNone/>
            </a:pPr>
            <a:r>
              <a:rPr lang="ru-RU" dirty="0"/>
              <a:t>    </a:t>
            </a:r>
          </a:p>
          <a:p>
            <a:pPr>
              <a:buNone/>
            </a:pPr>
            <a:r>
              <a:rPr lang="ru-RU" dirty="0"/>
              <a:t>   При асептических тромбофлебитах тромбы рассасываются или канализируются. Возможны организация тромба и закрытие просвета вены.</a:t>
            </a:r>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r>
              <a:rPr lang="ru-RU" sz="2400" b="1" dirty="0"/>
              <a:t>   Клинические признаки. </a:t>
            </a:r>
            <a:r>
              <a:rPr lang="ru-RU" sz="2400" dirty="0"/>
              <a:t>При </a:t>
            </a:r>
            <a:r>
              <a:rPr lang="ru-RU" sz="2400" b="1" dirty="0">
                <a:solidFill>
                  <a:schemeClr val="bg1"/>
                </a:solidFill>
              </a:rPr>
              <a:t>остром асептическом флебите </a:t>
            </a:r>
            <a:r>
              <a:rPr lang="ru-RU" sz="2400" dirty="0"/>
              <a:t>воспалительный отек и припухлость по ходу вены в яремном желобе выражены умеренно. Пальпация болезненна. При </a:t>
            </a:r>
            <a:r>
              <a:rPr lang="ru-RU" sz="2400" b="1" dirty="0">
                <a:solidFill>
                  <a:schemeClr val="bg1"/>
                </a:solidFill>
              </a:rPr>
              <a:t>хроническом течении</a:t>
            </a:r>
            <a:r>
              <a:rPr lang="ru-RU" sz="2400" dirty="0"/>
              <a:t> флебита четко выражено уплотнение стенки вены и </a:t>
            </a:r>
            <a:r>
              <a:rPr lang="ru-RU" sz="2400" dirty="0" err="1"/>
              <a:t>параваскулярной</a:t>
            </a:r>
            <a:r>
              <a:rPr lang="ru-RU" sz="2400" dirty="0"/>
              <a:t> клетчатки. По ходу яремной вены обнаруживается плотный безболезненный тяж. Проходимость крови по вене сохраняется.</a:t>
            </a:r>
          </a:p>
        </p:txBody>
      </p:sp>
      <p:pic>
        <p:nvPicPr>
          <p:cNvPr id="6146" name="Рисунок 215" descr="https://im0-tub-ru.yandex.net/i?id=8679a459c3e96536964aa783dea4a35f&amp;n=33&amp;h=190&amp;w=254"/>
          <p:cNvPicPr>
            <a:picLocks noChangeAspect="1" noChangeArrowheads="1"/>
          </p:cNvPicPr>
          <p:nvPr/>
        </p:nvPicPr>
        <p:blipFill>
          <a:blip r:embed="rId2"/>
          <a:srcRect/>
          <a:stretch>
            <a:fillRect/>
          </a:stretch>
        </p:blipFill>
        <p:spPr bwMode="auto">
          <a:xfrm>
            <a:off x="2714612" y="3500438"/>
            <a:ext cx="4138658" cy="3095847"/>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lnSpcReduction="10000"/>
          </a:bodyPr>
          <a:lstStyle/>
          <a:p>
            <a:pPr>
              <a:buNone/>
            </a:pPr>
            <a:r>
              <a:rPr lang="ru-RU" dirty="0"/>
              <a:t>   </a:t>
            </a:r>
            <a:r>
              <a:rPr lang="ru-RU" b="1" dirty="0">
                <a:solidFill>
                  <a:schemeClr val="bg1"/>
                </a:solidFill>
              </a:rPr>
              <a:t>Асептический тромбофлебит </a:t>
            </a:r>
            <a:r>
              <a:rPr lang="ru-RU" dirty="0"/>
              <a:t>сопровождается выраженным отеком, умеренной болевой реакцией в зоне поражения, </a:t>
            </a:r>
            <a:r>
              <a:rPr lang="ru-RU" dirty="0" err="1"/>
              <a:t>шнурообразным</a:t>
            </a:r>
            <a:r>
              <a:rPr lang="ru-RU" dirty="0"/>
              <a:t> уплотнением на месте образования тромба, переполнением кровью периферического отрезка вены и запустеванием ее центральной части.</a:t>
            </a:r>
          </a:p>
          <a:p>
            <a:pPr>
              <a:buNone/>
            </a:pPr>
            <a:r>
              <a:rPr lang="ru-RU" dirty="0"/>
              <a:t>   При надавливании на вену центральнее уплотненного участка она остается запустелой, медленное заполнение ее свидетельствует о неполной </a:t>
            </a:r>
            <a:r>
              <a:rPr lang="ru-RU" dirty="0" err="1"/>
              <a:t>обтурации</a:t>
            </a:r>
            <a:r>
              <a:rPr lang="ru-RU" dirty="0"/>
              <a:t> или о возникновении каналов в тромбе.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a:bodyPr>
          <a:lstStyle/>
          <a:p>
            <a:r>
              <a:rPr lang="ru-RU" b="1" dirty="0">
                <a:solidFill>
                  <a:schemeClr val="bg1"/>
                </a:solidFill>
              </a:rPr>
              <a:t>При гнойном тромбофлебите </a:t>
            </a:r>
            <a:r>
              <a:rPr lang="ru-RU" dirty="0"/>
              <a:t>резко нарушается общее состояние организма. </a:t>
            </a:r>
          </a:p>
          <a:p>
            <a:r>
              <a:rPr lang="ru-RU" dirty="0"/>
              <a:t>Отмечается угнетение животного и венозная гиперемия слизистых оболочек, иногда развивается отек головы и затрудняется акт жевания. Отмечаются увеличение, значительное уплотнение и болезненность вены в зоне поражения. Периферический конец вены от тромба также сильно переполнен кровью, а окружающие мягкие ткани отечны. </a:t>
            </a:r>
          </a:p>
          <a:p>
            <a:pPr>
              <a:buNone/>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8258204" cy="5529599"/>
          </a:xfrm>
        </p:spPr>
        <p:txBody>
          <a:bodyPr>
            <a:normAutofit fontScale="92500" lnSpcReduction="20000"/>
          </a:bodyPr>
          <a:lstStyle/>
          <a:p>
            <a:pPr>
              <a:buNone/>
            </a:pPr>
            <a:endParaRPr lang="ru-RU" sz="2800" dirty="0">
              <a:solidFill>
                <a:schemeClr val="accent1">
                  <a:lumMod val="60000"/>
                  <a:lumOff val="40000"/>
                </a:schemeClr>
              </a:solidFill>
            </a:endParaRPr>
          </a:p>
          <a:p>
            <a:pPr>
              <a:buNone/>
            </a:pPr>
            <a:endParaRPr lang="ru-RU" sz="2800" dirty="0">
              <a:solidFill>
                <a:schemeClr val="accent1">
                  <a:lumMod val="60000"/>
                  <a:lumOff val="40000"/>
                </a:schemeClr>
              </a:solidFill>
            </a:endParaRPr>
          </a:p>
          <a:p>
            <a:pPr>
              <a:buNone/>
            </a:pPr>
            <a:endParaRPr lang="ru-RU" sz="2800" dirty="0">
              <a:solidFill>
                <a:schemeClr val="accent1">
                  <a:lumMod val="60000"/>
                  <a:lumOff val="40000"/>
                </a:schemeClr>
              </a:solidFill>
            </a:endParaRPr>
          </a:p>
          <a:p>
            <a:pPr>
              <a:buNone/>
            </a:pPr>
            <a:r>
              <a:rPr lang="ru-RU" sz="2800" dirty="0">
                <a:solidFill>
                  <a:schemeClr val="accent1">
                    <a:lumMod val="60000"/>
                    <a:lumOff val="40000"/>
                  </a:schemeClr>
                </a:solidFill>
              </a:rPr>
              <a:t>6</a:t>
            </a:r>
            <a:r>
              <a:rPr lang="ru-RU" dirty="0"/>
              <a:t>. Анатомо-топографическая характеристика области </a:t>
            </a:r>
            <a:r>
              <a:rPr lang="ru-RU" dirty="0">
                <a:solidFill>
                  <a:srgbClr val="FFFF00"/>
                </a:solidFill>
              </a:rPr>
              <a:t>холки</a:t>
            </a:r>
            <a:r>
              <a:rPr lang="ru-RU" dirty="0"/>
              <a:t>;</a:t>
            </a:r>
          </a:p>
          <a:p>
            <a:pPr>
              <a:buNone/>
            </a:pPr>
            <a:r>
              <a:rPr lang="ru-RU" sz="2800" dirty="0">
                <a:solidFill>
                  <a:schemeClr val="accent1">
                    <a:lumMod val="60000"/>
                    <a:lumOff val="40000"/>
                  </a:schemeClr>
                </a:solidFill>
              </a:rPr>
              <a:t>7</a:t>
            </a:r>
            <a:r>
              <a:rPr lang="ru-RU" dirty="0"/>
              <a:t>. Дифференциальная диагностика болезней в области </a:t>
            </a:r>
            <a:r>
              <a:rPr lang="ru-RU" dirty="0">
                <a:solidFill>
                  <a:srgbClr val="FFFF00"/>
                </a:solidFill>
              </a:rPr>
              <a:t>холки( отеков застойного и воспалительного, гематомы, </a:t>
            </a:r>
            <a:r>
              <a:rPr lang="ru-RU" dirty="0" err="1">
                <a:solidFill>
                  <a:srgbClr val="FFFF00"/>
                </a:solidFill>
              </a:rPr>
              <a:t>лимфоэкстравазата</a:t>
            </a:r>
            <a:r>
              <a:rPr lang="ru-RU" dirty="0">
                <a:solidFill>
                  <a:srgbClr val="FFFF00"/>
                </a:solidFill>
              </a:rPr>
              <a:t>, бурситов, флегмоны, некроза надлопаточной связки, кариеса </a:t>
            </a:r>
            <a:r>
              <a:rPr lang="ru-RU">
                <a:solidFill>
                  <a:srgbClr val="FFFF00"/>
                </a:solidFill>
              </a:rPr>
              <a:t>и остеомиелита остистых </a:t>
            </a:r>
            <a:r>
              <a:rPr lang="ru-RU" dirty="0">
                <a:solidFill>
                  <a:srgbClr val="FFFF00"/>
                </a:solidFill>
              </a:rPr>
              <a:t>отростков грудных позвонков</a:t>
            </a:r>
          </a:p>
          <a:p>
            <a:pPr>
              <a:buNone/>
            </a:pPr>
            <a:r>
              <a:rPr lang="ru-RU" dirty="0"/>
              <a:t> </a:t>
            </a:r>
            <a:r>
              <a:rPr lang="ru-RU" sz="2800" dirty="0">
                <a:solidFill>
                  <a:schemeClr val="accent1">
                    <a:lumMod val="60000"/>
                    <a:lumOff val="40000"/>
                  </a:schemeClr>
                </a:solidFill>
              </a:rPr>
              <a:t>8</a:t>
            </a:r>
            <a:r>
              <a:rPr lang="ru-RU" dirty="0"/>
              <a:t>.Этиология, патогенез, лечение и профилактика болезней в области </a:t>
            </a:r>
            <a:r>
              <a:rPr lang="ru-RU" dirty="0">
                <a:solidFill>
                  <a:srgbClr val="FFFF00"/>
                </a:solidFill>
              </a:rPr>
              <a:t>холки</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r>
              <a:rPr lang="ru-RU" dirty="0"/>
              <a:t>   </a:t>
            </a:r>
            <a:r>
              <a:rPr lang="ru-RU" sz="2400" dirty="0"/>
              <a:t>Характерен </a:t>
            </a:r>
            <a:r>
              <a:rPr lang="ru-RU" sz="2400" dirty="0" err="1"/>
              <a:t>посттромбофлебический</a:t>
            </a:r>
            <a:r>
              <a:rPr lang="ru-RU" sz="2400" dirty="0"/>
              <a:t> синдром, обусловленный сильными болями, лихорадочным состоянием, прогрессирующим отеком  и гнойными свищами., может заканчиваться сепсисом</a:t>
            </a:r>
            <a:endParaRPr lang="ru-RU" dirty="0"/>
          </a:p>
          <a:p>
            <a:pPr>
              <a:buNone/>
            </a:pPr>
            <a:endParaRPr lang="ru-RU" dirty="0"/>
          </a:p>
        </p:txBody>
      </p:sp>
      <p:pic>
        <p:nvPicPr>
          <p:cNvPr id="7170" name="Рисунок 191" descr="https://im0-tub-ru.yandex.net/i?id=dfad0d47bbb4ec9a09bdfa5af21d9584&amp;n=33&amp;h=190&amp;w=151"/>
          <p:cNvPicPr>
            <a:picLocks noChangeAspect="1" noChangeArrowheads="1"/>
          </p:cNvPicPr>
          <p:nvPr/>
        </p:nvPicPr>
        <p:blipFill>
          <a:blip r:embed="rId2"/>
          <a:srcRect/>
          <a:stretch>
            <a:fillRect/>
          </a:stretch>
        </p:blipFill>
        <p:spPr bwMode="auto">
          <a:xfrm>
            <a:off x="3000364" y="2214554"/>
            <a:ext cx="2786082" cy="348721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fontScale="85000" lnSpcReduction="20000"/>
          </a:bodyPr>
          <a:lstStyle/>
          <a:p>
            <a:pPr algn="ctr">
              <a:buNone/>
            </a:pPr>
            <a:r>
              <a:rPr lang="ru-RU" dirty="0">
                <a:solidFill>
                  <a:srgbClr val="FFFF00"/>
                </a:solidFill>
              </a:rPr>
              <a:t>       </a:t>
            </a:r>
            <a:r>
              <a:rPr lang="ru-RU" sz="3800" dirty="0">
                <a:solidFill>
                  <a:srgbClr val="FFFF00"/>
                </a:solidFill>
              </a:rPr>
              <a:t>Лечение</a:t>
            </a:r>
            <a:r>
              <a:rPr lang="ru-RU" sz="3800" dirty="0"/>
              <a:t> осуществляют комплексно. </a:t>
            </a:r>
          </a:p>
          <a:p>
            <a:pPr algn="ctr">
              <a:buNone/>
            </a:pPr>
            <a:endParaRPr lang="ru-RU" sz="3800" dirty="0"/>
          </a:p>
          <a:p>
            <a:pPr>
              <a:buNone/>
            </a:pPr>
            <a:r>
              <a:rPr lang="ru-RU" dirty="0"/>
              <a:t>  </a:t>
            </a:r>
          </a:p>
          <a:p>
            <a:pPr>
              <a:buNone/>
            </a:pPr>
            <a:r>
              <a:rPr lang="ru-RU" sz="3100" dirty="0"/>
              <a:t>    При </a:t>
            </a:r>
            <a:r>
              <a:rPr lang="ru-RU" sz="3100" b="1" dirty="0">
                <a:solidFill>
                  <a:schemeClr val="bg1"/>
                </a:solidFill>
              </a:rPr>
              <a:t>асептических флебитах и тромбофлебитах </a:t>
            </a:r>
            <a:r>
              <a:rPr lang="ru-RU" sz="3100" dirty="0"/>
              <a:t>кожу зоны поражения вначале смазывают спиртовым раствором йода, а затем применяют в течение суток разные виды холода, новокаиновые местные блокады с антибиотиками, </a:t>
            </a:r>
            <a:r>
              <a:rPr lang="ru-RU" sz="3100" dirty="0" err="1"/>
              <a:t>гепариновую</a:t>
            </a:r>
            <a:r>
              <a:rPr lang="ru-RU" sz="3100" dirty="0"/>
              <a:t> мазь, </a:t>
            </a:r>
            <a:r>
              <a:rPr lang="ru-RU" sz="3100" dirty="0" err="1"/>
              <a:t>троксевазин</a:t>
            </a:r>
            <a:r>
              <a:rPr lang="ru-RU" sz="3100" dirty="0"/>
              <a:t>. Начиная со вторых суток, целесообразно использовать тепловые процедуры. Рекомендуются введение в пораженную вену </a:t>
            </a:r>
            <a:r>
              <a:rPr lang="ru-RU" sz="3100" dirty="0" err="1"/>
              <a:t>фибролизина</a:t>
            </a:r>
            <a:r>
              <a:rPr lang="ru-RU" sz="3100" dirty="0"/>
              <a:t> в сочетании с гепарином. </a:t>
            </a:r>
          </a:p>
          <a:p>
            <a:pPr>
              <a:buNone/>
            </a:pPr>
            <a:r>
              <a:rPr lang="ru-RU" sz="3100" dirty="0"/>
              <a:t>    Гепарин вводят в первое время в вену 4- 5 раз в сутки (лошадям и крупному рогатому скоту суточная доза до 150 000 е. д., что соответствует 150 мг; мелким животным 5000- 10 000 е. д., - 15 мг).</a:t>
            </a:r>
          </a:p>
          <a:p>
            <a:pPr>
              <a:buNone/>
            </a:pP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fontScale="92500"/>
          </a:bodyPr>
          <a:lstStyle/>
          <a:p>
            <a:pPr>
              <a:buNone/>
            </a:pPr>
            <a:r>
              <a:rPr lang="ru-RU" dirty="0"/>
              <a:t>    Вводить антикоагулянты необходимо при обязательных контрольных исследованиях крови через каждые 2 дня. В случае снижения протромбина до 30%, появления кровоточивости из слизистых оболочек или ран рекомендуется немедленно прекратить инъекции антикоагулянта и ввести в вену 1%-ный раствор </a:t>
            </a:r>
            <a:r>
              <a:rPr lang="ru-RU" dirty="0" err="1"/>
              <a:t>протаминсульфита</a:t>
            </a:r>
            <a:r>
              <a:rPr lang="ru-RU" dirty="0"/>
              <a:t>, который является антагонистом гепарина (1 мг этого препарата нейтрализует 10 е. д. гепарина).</a:t>
            </a:r>
          </a:p>
          <a:p>
            <a:pPr>
              <a:buNone/>
            </a:pPr>
            <a:r>
              <a:rPr lang="ru-RU" dirty="0"/>
              <a:t>    Целесообразно применение гирудотерапии</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857916"/>
          </a:xfrm>
        </p:spPr>
        <p:txBody>
          <a:bodyPr/>
          <a:lstStyle/>
          <a:p>
            <a:pPr>
              <a:buNone/>
            </a:pPr>
            <a:r>
              <a:rPr lang="ru-RU" dirty="0"/>
              <a:t> </a:t>
            </a:r>
          </a:p>
          <a:p>
            <a:pPr>
              <a:buNone/>
            </a:pPr>
            <a:r>
              <a:rPr lang="ru-RU" dirty="0"/>
              <a:t> </a:t>
            </a:r>
            <a:r>
              <a:rPr lang="ru-RU" sz="2800" b="1" dirty="0">
                <a:solidFill>
                  <a:schemeClr val="bg1"/>
                </a:solidFill>
              </a:rPr>
              <a:t>При гнойных флебитах и тромбофлебитах </a:t>
            </a:r>
            <a:r>
              <a:rPr lang="ru-RU" sz="2800" dirty="0"/>
              <a:t> показано оперативное лечение (в ранние сроки воспаления производят резекцию пораженного участка вены). При гнойных тромбофлебитах флегмонозного характера делают линейные разрезы кожи с целью уменьшения напряжения тканей, улучшения кровоснабжения и удаления продуктов обмена и токсинов.</a:t>
            </a:r>
          </a:p>
          <a:p>
            <a:pPr>
              <a:buNone/>
            </a:pPr>
            <a:endParaRPr lang="ru-RU" sz="2800" b="1"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85000" lnSpcReduction="20000"/>
          </a:bodyPr>
          <a:lstStyle/>
          <a:p>
            <a:pPr>
              <a:buNone/>
            </a:pPr>
            <a:r>
              <a:rPr lang="ru-RU" dirty="0">
                <a:solidFill>
                  <a:srgbClr val="FFFF00"/>
                </a:solidFill>
              </a:rPr>
              <a:t>      Профилактика флебита и тромбофлебита</a:t>
            </a:r>
          </a:p>
          <a:p>
            <a:pPr>
              <a:buNone/>
            </a:pPr>
            <a:r>
              <a:rPr lang="ru-RU" dirty="0"/>
              <a:t>    Нельзя пользоваться тупой, ржавой и не стерильной кровопускательной иглой. Чтобы кровопускательные иглы были всегда исправны необходимо после каждого пользования ими тщательно промыть канал иглы, высушить их и вставить </a:t>
            </a:r>
            <a:r>
              <a:rPr lang="ru-RU" dirty="0" err="1"/>
              <a:t>мандрены</a:t>
            </a:r>
            <a:r>
              <a:rPr lang="ru-RU" dirty="0"/>
              <a:t>. Если при введении раствора в вену появляется припухлость, надо введение этого раствора немедленно прекратить и ввести под кожу в область припухлости  несколько мл 0,5% раствора новокаина. Растворы хлорида кальция и хлоралгидрата удобнее готовить не на </a:t>
            </a:r>
            <a:r>
              <a:rPr lang="ru-RU" dirty="0" err="1"/>
              <a:t>дестиллированной</a:t>
            </a:r>
            <a:r>
              <a:rPr lang="ru-RU" dirty="0"/>
              <a:t> воде, а на изотоническом  растворе хлорида натрия, т. к. в случае попадания его в клетчатку некроза тканей не бывает, а рассасывание инфильтрата идет лучше. Место венепункции обрабатывать раствором антисептика.</a:t>
            </a:r>
          </a:p>
          <a:p>
            <a:pPr>
              <a:buNone/>
            </a:pP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a:bodyPr>
          <a:lstStyle/>
          <a:p>
            <a:pPr algn="ctr">
              <a:buNone/>
            </a:pPr>
            <a:r>
              <a:rPr lang="ru-RU" sz="2800" dirty="0">
                <a:solidFill>
                  <a:srgbClr val="FFFF00"/>
                </a:solidFill>
              </a:rPr>
              <a:t>Дивертикул (выпячивание)пищевода –</a:t>
            </a:r>
          </a:p>
          <a:p>
            <a:pPr>
              <a:buNone/>
            </a:pPr>
            <a:r>
              <a:rPr lang="ru-RU" sz="2800" dirty="0">
                <a:solidFill>
                  <a:srgbClr val="FFFF00"/>
                </a:solidFill>
              </a:rPr>
              <a:t>    </a:t>
            </a:r>
            <a:r>
              <a:rPr lang="ru-RU" sz="2800" dirty="0"/>
              <a:t>характеризуется локальным увеличением просвета пищевода и сопровождается нарушением функционирования. </a:t>
            </a:r>
          </a:p>
          <a:p>
            <a:pPr>
              <a:buNone/>
            </a:pPr>
            <a:r>
              <a:rPr lang="ru-RU" b="1" dirty="0">
                <a:solidFill>
                  <a:schemeClr val="bg1"/>
                </a:solidFill>
              </a:rPr>
              <a:t>   </a:t>
            </a:r>
            <a:endParaRPr lang="ru-RU" dirty="0">
              <a:solidFill>
                <a:srgbClr val="FFFF00"/>
              </a:solidFill>
            </a:endParaRPr>
          </a:p>
        </p:txBody>
      </p:sp>
      <p:pic>
        <p:nvPicPr>
          <p:cNvPr id="1026" name="Рисунок 1" descr="https://im1-tub-ru.yandex.net/i?id=429eeadc9e6cc0c6ba0512c187586842&amp;n=33&amp;h=190&amp;w=205"/>
          <p:cNvPicPr>
            <a:picLocks noChangeAspect="1" noChangeArrowheads="1"/>
          </p:cNvPicPr>
          <p:nvPr/>
        </p:nvPicPr>
        <p:blipFill>
          <a:blip r:embed="rId2"/>
          <a:srcRect/>
          <a:stretch>
            <a:fillRect/>
          </a:stretch>
        </p:blipFill>
        <p:spPr bwMode="auto">
          <a:xfrm>
            <a:off x="2357422" y="2428868"/>
            <a:ext cx="4310079" cy="3994707"/>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lgn="ctr">
              <a:buNone/>
            </a:pPr>
            <a:r>
              <a:rPr lang="ru-RU" dirty="0"/>
              <a:t>Дивертикул на разрезе пищевода</a:t>
            </a:r>
          </a:p>
        </p:txBody>
      </p:sp>
      <p:pic>
        <p:nvPicPr>
          <p:cNvPr id="2050" name="Рисунок 4" descr="Дивертикул пищевода"/>
          <p:cNvPicPr>
            <a:picLocks noChangeAspect="1" noChangeArrowheads="1"/>
          </p:cNvPicPr>
          <p:nvPr/>
        </p:nvPicPr>
        <p:blipFill>
          <a:blip r:embed="rId2"/>
          <a:srcRect/>
          <a:stretch>
            <a:fillRect/>
          </a:stretch>
        </p:blipFill>
        <p:spPr bwMode="auto">
          <a:xfrm>
            <a:off x="2214546" y="1357298"/>
            <a:ext cx="5143536" cy="4773201"/>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fontScale="85000" lnSpcReduction="20000"/>
          </a:bodyPr>
          <a:lstStyle/>
          <a:p>
            <a:pPr algn="ctr">
              <a:buNone/>
            </a:pPr>
            <a:endParaRPr lang="ru-RU" b="1" dirty="0">
              <a:solidFill>
                <a:schemeClr val="bg1"/>
              </a:solidFill>
            </a:endParaRPr>
          </a:p>
          <a:p>
            <a:pPr algn="ctr">
              <a:buNone/>
            </a:pPr>
            <a:r>
              <a:rPr lang="ru-RU" b="1" dirty="0">
                <a:solidFill>
                  <a:srgbClr val="FFFF00"/>
                </a:solidFill>
              </a:rPr>
              <a:t> Этиология</a:t>
            </a:r>
          </a:p>
          <a:p>
            <a:pPr algn="ctr">
              <a:buNone/>
            </a:pPr>
            <a:endParaRPr lang="ru-RU" b="1" dirty="0">
              <a:solidFill>
                <a:schemeClr val="bg1"/>
              </a:solidFill>
            </a:endParaRPr>
          </a:p>
          <a:p>
            <a:pPr>
              <a:buNone/>
            </a:pPr>
            <a:r>
              <a:rPr lang="ru-RU" dirty="0"/>
              <a:t>   Встречается редко, преимущественно </a:t>
            </a:r>
            <a:r>
              <a:rPr lang="ru-RU" b="1" i="1" dirty="0">
                <a:solidFill>
                  <a:schemeClr val="bg1"/>
                </a:solidFill>
              </a:rPr>
              <a:t>у крупного рогатого скота</a:t>
            </a:r>
            <a:r>
              <a:rPr lang="ru-RU" dirty="0"/>
              <a:t> в нижней части шейного отдела пищевода.  Этому предшествует закупорка просвета  пищевода застрявшими корнеплодами. Способствует возникновению дефекта повышенное давление внутри пищевода</a:t>
            </a:r>
          </a:p>
          <a:p>
            <a:pPr>
              <a:buNone/>
            </a:pPr>
            <a:r>
              <a:rPr lang="ru-RU" dirty="0"/>
              <a:t>              </a:t>
            </a:r>
            <a:r>
              <a:rPr lang="ru-RU" b="1" dirty="0">
                <a:solidFill>
                  <a:schemeClr val="bg1"/>
                </a:solidFill>
              </a:rPr>
              <a:t>У собак </a:t>
            </a:r>
            <a:r>
              <a:rPr lang="ru-RU" dirty="0"/>
              <a:t>наблюдаются </a:t>
            </a:r>
            <a:r>
              <a:rPr lang="ru-RU" i="1" dirty="0">
                <a:solidFill>
                  <a:schemeClr val="bg1"/>
                </a:solidFill>
              </a:rPr>
              <a:t>врожденные дивертикулы пищевода </a:t>
            </a:r>
            <a:r>
              <a:rPr lang="ru-RU" dirty="0"/>
              <a:t>как</a:t>
            </a:r>
            <a:r>
              <a:rPr lang="ru-RU" i="1" dirty="0">
                <a:solidFill>
                  <a:schemeClr val="bg1"/>
                </a:solidFill>
              </a:rPr>
              <a:t> </a:t>
            </a:r>
            <a:r>
              <a:rPr lang="ru-RU" dirty="0"/>
              <a:t>результат эмбрионального недоразвития мышечной стенки глотательной трубки и нарушения иннервации пищевода, что приводит к снижению его перистальтики и формированию выпячивания в стенке.</a:t>
            </a:r>
          </a:p>
          <a:p>
            <a:pPr>
              <a:buNone/>
            </a:pP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fontScale="92500" lnSpcReduction="10000"/>
          </a:bodyPr>
          <a:lstStyle/>
          <a:p>
            <a:pPr>
              <a:buNone/>
            </a:pPr>
            <a:r>
              <a:rPr lang="ru-RU" dirty="0"/>
              <a:t>   Также наблюдаются  </a:t>
            </a:r>
            <a:r>
              <a:rPr lang="ru-RU" i="1" dirty="0">
                <a:solidFill>
                  <a:schemeClr val="bg1"/>
                </a:solidFill>
              </a:rPr>
              <a:t>приобретенные формы </a:t>
            </a:r>
            <a:r>
              <a:rPr lang="ru-RU" dirty="0"/>
              <a:t>дивертикула пищевода (в его появлении виноваты другие заболевания органов пищеварения, воспалительные процессы). </a:t>
            </a:r>
          </a:p>
          <a:p>
            <a:pPr>
              <a:buNone/>
            </a:pPr>
            <a:r>
              <a:rPr lang="ru-RU" dirty="0"/>
              <a:t>    Развивается чаще у старых животных на фоне общего падения тонуса мускулатуры, а также вследствие одностороннего сдавливания пищевода извне опухолями, увеличенными лимфатическими узлами, одностороннего </a:t>
            </a:r>
            <a:r>
              <a:rPr lang="ru-RU" dirty="0" err="1"/>
              <a:t>слипчивого</a:t>
            </a:r>
            <a:r>
              <a:rPr lang="ru-RU" dirty="0"/>
              <a:t> контакта стенки пищевода с другими тканями (при осложненных укушенных или огнестрельных ранах в области шеи).</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fontScale="70000" lnSpcReduction="20000"/>
          </a:bodyPr>
          <a:lstStyle/>
          <a:p>
            <a:pPr>
              <a:buNone/>
            </a:pPr>
            <a:r>
              <a:rPr lang="ru-RU" sz="3800" b="1" dirty="0">
                <a:solidFill>
                  <a:schemeClr val="bg1"/>
                </a:solidFill>
              </a:rPr>
              <a:t>                              </a:t>
            </a:r>
          </a:p>
          <a:p>
            <a:pPr>
              <a:buNone/>
            </a:pPr>
            <a:r>
              <a:rPr lang="ru-RU" sz="3800" b="1" dirty="0">
                <a:solidFill>
                  <a:schemeClr val="bg1"/>
                </a:solidFill>
              </a:rPr>
              <a:t>                                     </a:t>
            </a:r>
            <a:r>
              <a:rPr lang="ru-RU" sz="4500" b="1" dirty="0">
                <a:solidFill>
                  <a:schemeClr val="bg1"/>
                </a:solidFill>
              </a:rPr>
              <a:t> </a:t>
            </a:r>
            <a:r>
              <a:rPr lang="ru-RU" sz="4500" b="1" dirty="0">
                <a:solidFill>
                  <a:srgbClr val="FFFF00"/>
                </a:solidFill>
              </a:rPr>
              <a:t>Патогенез</a:t>
            </a:r>
          </a:p>
          <a:p>
            <a:pPr>
              <a:buNone/>
            </a:pPr>
            <a:endParaRPr lang="ru-RU" sz="3800" b="1" dirty="0">
              <a:solidFill>
                <a:schemeClr val="bg1"/>
              </a:solidFill>
            </a:endParaRPr>
          </a:p>
          <a:p>
            <a:pPr>
              <a:buNone/>
            </a:pPr>
            <a:r>
              <a:rPr lang="ru-RU" sz="3800" b="1" dirty="0">
                <a:solidFill>
                  <a:schemeClr val="bg1"/>
                </a:solidFill>
              </a:rPr>
              <a:t>   </a:t>
            </a:r>
            <a:r>
              <a:rPr lang="ru-RU" sz="3800" dirty="0"/>
              <a:t>Дивертикул пищевода всегда сопровождается нарушением его функционирования вследствие расстройства перистальтики. Оно возникает обычно на фоне  сужения пищевода, в результате чего кормовые массы застаиваются и вызывают растяжение стенки пищевода выше места его сужения. Возникновение дивертикулов обусловлено и длительным оттягиванием стенки пищевода при образовании спаек ее с окружающими тканями. Дивертикул может быть также следствием разрыва или расслоения мышечных волокон пищевода, и когда слизистая оболочка его выпячивается в форме грыжи .</a:t>
            </a:r>
          </a:p>
          <a:p>
            <a:pPr>
              <a:buNone/>
            </a:pPr>
            <a:r>
              <a:rPr lang="ru-RU" sz="3800" dirty="0"/>
              <a:t>     </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БОЛЕЗНИ В ОБЛАСТИ ЗАТЫЛКА</a:t>
            </a:r>
          </a:p>
        </p:txBody>
      </p:sp>
      <p:sp>
        <p:nvSpPr>
          <p:cNvPr id="3" name="Содержимое 2"/>
          <p:cNvSpPr>
            <a:spLocks noGrp="1"/>
          </p:cNvSpPr>
          <p:nvPr>
            <p:ph idx="1"/>
          </p:nvPr>
        </p:nvSpPr>
        <p:spPr/>
        <p:txBody>
          <a:bodyPr/>
          <a:lstStyle/>
          <a:p>
            <a:pPr algn="ctr">
              <a:buNone/>
            </a:pPr>
            <a:r>
              <a:rPr lang="ru-RU" dirty="0"/>
              <a:t>1. Анатомо-топографическая характеристика области затылка</a:t>
            </a:r>
          </a:p>
          <a:p>
            <a:pPr>
              <a:buNone/>
            </a:pPr>
            <a:endParaRPr lang="ru-RU" dirty="0"/>
          </a:p>
        </p:txBody>
      </p:sp>
      <p:pic>
        <p:nvPicPr>
          <p:cNvPr id="5" name="Рисунок 1" descr="http://rutlib.com/books/4082/OEBPS/i_138.jpg"/>
          <p:cNvPicPr>
            <a:picLocks noChangeAspect="1" noChangeArrowheads="1"/>
          </p:cNvPicPr>
          <p:nvPr/>
        </p:nvPicPr>
        <p:blipFill>
          <a:blip r:embed="rId2"/>
          <a:srcRect/>
          <a:stretch>
            <a:fillRect/>
          </a:stretch>
        </p:blipFill>
        <p:spPr bwMode="auto">
          <a:xfrm>
            <a:off x="3286116" y="3500438"/>
            <a:ext cx="2863033" cy="2714644"/>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92500"/>
          </a:bodyPr>
          <a:lstStyle/>
          <a:p>
            <a:pPr>
              <a:buNone/>
            </a:pPr>
            <a:r>
              <a:rPr lang="ru-RU" b="1" dirty="0">
                <a:solidFill>
                  <a:schemeClr val="bg1"/>
                </a:solidFill>
              </a:rPr>
              <a:t>   </a:t>
            </a:r>
          </a:p>
          <a:p>
            <a:pPr algn="ctr">
              <a:buNone/>
            </a:pPr>
            <a:r>
              <a:rPr lang="ru-RU" b="1" dirty="0">
                <a:solidFill>
                  <a:schemeClr val="bg1"/>
                </a:solidFill>
              </a:rPr>
              <a:t> </a:t>
            </a:r>
            <a:r>
              <a:rPr lang="ru-RU" b="1" dirty="0">
                <a:solidFill>
                  <a:srgbClr val="FFFF00"/>
                </a:solidFill>
              </a:rPr>
              <a:t>Клинические признаки</a:t>
            </a:r>
          </a:p>
          <a:p>
            <a:pPr>
              <a:buNone/>
            </a:pPr>
            <a:endParaRPr lang="ru-RU" b="1" dirty="0">
              <a:solidFill>
                <a:schemeClr val="bg1"/>
              </a:solidFill>
            </a:endParaRPr>
          </a:p>
          <a:p>
            <a:pPr>
              <a:buNone/>
            </a:pPr>
            <a:r>
              <a:rPr lang="ru-RU" b="1" dirty="0">
                <a:solidFill>
                  <a:schemeClr val="bg1"/>
                </a:solidFill>
              </a:rPr>
              <a:t>   </a:t>
            </a:r>
            <a:r>
              <a:rPr lang="ru-RU" dirty="0"/>
              <a:t>В случаях дивертикула в шейной части пищевода в области яремного желоба с левой стороны находят выпячивание в форме цилиндрической или круглой припухлости, которая при приеме корма животным увеличивается, становится плотной, а при разминании уменьшается в размере. После приема корма у животных могут быть пустые глотательные движения и судороги шейных мышц. </a:t>
            </a:r>
          </a:p>
          <a:p>
            <a:pPr>
              <a:buNone/>
            </a:pP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dirty="0"/>
              <a:t>   </a:t>
            </a:r>
          </a:p>
          <a:p>
            <a:pPr>
              <a:buNone/>
            </a:pPr>
            <a:endParaRPr lang="ru-RU" dirty="0"/>
          </a:p>
          <a:p>
            <a:pPr>
              <a:buNone/>
            </a:pPr>
            <a:r>
              <a:rPr lang="ru-RU" dirty="0"/>
              <a:t>   При дивертикулах в грудной части пищевода обращают на себя внимание антиперистальтические движения пищевода, сопровождающиеся выделением изо рта и ноздрей слизи с примесями кормовых масс часто с гнилостным запахом. В этом случае возможна аспирация их в легкие, что может осложниться бронхопневмонией.</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529599"/>
          </a:xfrm>
        </p:spPr>
        <p:txBody>
          <a:bodyPr/>
          <a:lstStyle/>
          <a:p>
            <a:pPr algn="ctr">
              <a:buNone/>
            </a:pPr>
            <a:r>
              <a:rPr lang="ru-RU" dirty="0"/>
              <a:t> При врожденных дивертикулах пищевода </a:t>
            </a:r>
          </a:p>
          <a:p>
            <a:pPr algn="ctr">
              <a:buNone/>
            </a:pPr>
            <a:endParaRPr lang="ru-RU" dirty="0"/>
          </a:p>
          <a:p>
            <a:pPr algn="ctr">
              <a:buNone/>
            </a:pPr>
            <a:r>
              <a:rPr lang="ru-RU" dirty="0"/>
              <a:t>больные щенки значительно отстают в росте</a:t>
            </a:r>
          </a:p>
          <a:p>
            <a:pPr>
              <a:buNone/>
            </a:pPr>
            <a:endParaRPr lang="ru-RU" dirty="0"/>
          </a:p>
        </p:txBody>
      </p:sp>
      <p:pic>
        <p:nvPicPr>
          <p:cNvPr id="3074" name="Picture 2" descr="i?id=a5282ace70d8046f28597e145db1803e&amp;n=33&amp;h=190&amp;w=254"/>
          <p:cNvPicPr>
            <a:picLocks noChangeAspect="1" noChangeArrowheads="1"/>
          </p:cNvPicPr>
          <p:nvPr/>
        </p:nvPicPr>
        <p:blipFill>
          <a:blip r:embed="rId2"/>
          <a:srcRect/>
          <a:stretch>
            <a:fillRect/>
          </a:stretch>
        </p:blipFill>
        <p:spPr bwMode="auto">
          <a:xfrm>
            <a:off x="571472" y="2857496"/>
            <a:ext cx="3857652" cy="2885645"/>
          </a:xfrm>
          <a:prstGeom prst="rect">
            <a:avLst/>
          </a:prstGeom>
          <a:noFill/>
          <a:ln w="9525">
            <a:noFill/>
            <a:miter lim="800000"/>
            <a:headEnd/>
            <a:tailEnd/>
          </a:ln>
        </p:spPr>
      </p:pic>
      <p:pic>
        <p:nvPicPr>
          <p:cNvPr id="3075" name="Рисунок 7" descr="https://im0-tub-ru.yandex.net/i?id=88f2c81291d0d06059ccc26b083521a3&amp;n=33&amp;h=190&amp;w=266"/>
          <p:cNvPicPr>
            <a:picLocks noChangeAspect="1" noChangeArrowheads="1"/>
          </p:cNvPicPr>
          <p:nvPr/>
        </p:nvPicPr>
        <p:blipFill>
          <a:blip r:embed="rId3"/>
          <a:srcRect/>
          <a:stretch>
            <a:fillRect/>
          </a:stretch>
        </p:blipFill>
        <p:spPr bwMode="auto">
          <a:xfrm>
            <a:off x="4786314" y="2928934"/>
            <a:ext cx="3933835" cy="280988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15106"/>
          </a:xfrm>
        </p:spPr>
        <p:txBody>
          <a:bodyPr>
            <a:normAutofit fontScale="92500" lnSpcReduction="10000"/>
          </a:bodyPr>
          <a:lstStyle/>
          <a:p>
            <a:pPr>
              <a:buNone/>
            </a:pPr>
            <a:endParaRPr lang="ru-RU" b="1" dirty="0">
              <a:solidFill>
                <a:schemeClr val="bg1"/>
              </a:solidFill>
            </a:endParaRPr>
          </a:p>
          <a:p>
            <a:pPr>
              <a:buNone/>
            </a:pPr>
            <a:r>
              <a:rPr lang="ru-RU" b="1" dirty="0">
                <a:solidFill>
                  <a:srgbClr val="FFFF00"/>
                </a:solidFill>
              </a:rPr>
              <a:t>Диагноз и дифференциальный диагноз</a:t>
            </a:r>
          </a:p>
          <a:p>
            <a:pPr>
              <a:buNone/>
            </a:pPr>
            <a:endParaRPr lang="ru-RU" b="1" dirty="0">
              <a:solidFill>
                <a:schemeClr val="bg1"/>
              </a:solidFill>
            </a:endParaRPr>
          </a:p>
          <a:p>
            <a:pPr>
              <a:buNone/>
            </a:pPr>
            <a:r>
              <a:rPr lang="ru-RU" dirty="0"/>
              <a:t>Учитываются нарушения акта глотания, наличие на шее в области яремного желоба припухлости, а также возникающие антиперистальтические сокращения пищевода. </a:t>
            </a:r>
          </a:p>
          <a:p>
            <a:pPr>
              <a:buNone/>
            </a:pPr>
            <a:r>
              <a:rPr lang="ru-RU" b="1" dirty="0">
                <a:solidFill>
                  <a:srgbClr val="FFFF00"/>
                </a:solidFill>
              </a:rPr>
              <a:t>Прогноз</a:t>
            </a:r>
            <a:r>
              <a:rPr lang="ru-RU" dirty="0"/>
              <a:t> - чаще неблагоприятный. Смерть в результате вторичной пневмонии, желудочно-пищеводного втягивания, кахексии и других осложнений.</a:t>
            </a:r>
          </a:p>
          <a:p>
            <a:pPr>
              <a:buNone/>
            </a:pPr>
            <a:endParaRPr lang="ru-RU" dirty="0"/>
          </a:p>
          <a:p>
            <a:pPr>
              <a:buNone/>
            </a:pPr>
            <a:r>
              <a:rPr lang="ru-RU" dirty="0"/>
              <a:t> </a:t>
            </a:r>
          </a:p>
          <a:p>
            <a:pPr>
              <a:buNone/>
            </a:pP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lstStyle/>
          <a:p>
            <a:pPr algn="ctr">
              <a:buNone/>
            </a:pPr>
            <a:r>
              <a:rPr lang="ru-RU" dirty="0"/>
              <a:t>   Ценные сведения дают зондирование пищевода и рентгеноскопия с применением контрастной массы</a:t>
            </a:r>
          </a:p>
          <a:p>
            <a:pPr>
              <a:buNone/>
            </a:pPr>
            <a:endParaRPr lang="ru-RU" dirty="0"/>
          </a:p>
          <a:p>
            <a:pPr>
              <a:buNone/>
            </a:pPr>
            <a:endParaRPr lang="ru-RU" dirty="0"/>
          </a:p>
        </p:txBody>
      </p:sp>
      <p:pic>
        <p:nvPicPr>
          <p:cNvPr id="4098" name="Рисунок 10" descr="https://im3-tub-ru.yandex.net/i?id=41f89404a09a678145474d02330e89dc&amp;n=33&amp;h=190&amp;w=184"/>
          <p:cNvPicPr>
            <a:picLocks noChangeAspect="1" noChangeArrowheads="1"/>
          </p:cNvPicPr>
          <p:nvPr/>
        </p:nvPicPr>
        <p:blipFill>
          <a:blip r:embed="rId2"/>
          <a:srcRect/>
          <a:stretch>
            <a:fillRect/>
          </a:stretch>
        </p:blipFill>
        <p:spPr bwMode="auto">
          <a:xfrm>
            <a:off x="2428860" y="1928802"/>
            <a:ext cx="4490329" cy="463675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b="1" dirty="0">
                <a:solidFill>
                  <a:schemeClr val="bg1"/>
                </a:solidFill>
              </a:rPr>
              <a:t>  Лечение.</a:t>
            </a:r>
            <a:r>
              <a:rPr lang="ru-RU" dirty="0"/>
              <a:t> Показана операция.  Однако, как правило, она приводит к образованию рубцов на пищеводе и его стенозу с неблагоприятными последствиями. Считается целесообразной своевременная выбраковка больных сельскохозяйственных животных и при врожденной форме дивертикула у собак с целью недопущения осложнений болезни и их истощения. </a:t>
            </a:r>
          </a:p>
          <a:p>
            <a:pPr>
              <a:buNone/>
            </a:pP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6000792"/>
          </a:xfrm>
        </p:spPr>
        <p:txBody>
          <a:bodyPr>
            <a:normAutofit fontScale="77500" lnSpcReduction="20000"/>
          </a:bodyPr>
          <a:lstStyle/>
          <a:p>
            <a:pPr>
              <a:buNone/>
            </a:pPr>
            <a:r>
              <a:rPr lang="ru-RU" dirty="0"/>
              <a:t>   </a:t>
            </a:r>
          </a:p>
          <a:p>
            <a:pPr>
              <a:buNone/>
            </a:pPr>
            <a:endParaRPr lang="ru-RU" dirty="0"/>
          </a:p>
          <a:p>
            <a:pPr>
              <a:buNone/>
            </a:pPr>
            <a:endParaRPr lang="ru-RU" dirty="0"/>
          </a:p>
          <a:p>
            <a:pPr>
              <a:buNone/>
            </a:pPr>
            <a:r>
              <a:rPr lang="ru-RU" dirty="0"/>
              <a:t> В случае приобретенного расширения пищевода лечение может быть успешным. Выбор того или иного способа и метода лечения зависит от ряда причин:</a:t>
            </a:r>
          </a:p>
          <a:p>
            <a:pPr>
              <a:buNone/>
            </a:pPr>
            <a:endParaRPr lang="ru-RU" dirty="0"/>
          </a:p>
          <a:p>
            <a:pPr>
              <a:buNone/>
            </a:pPr>
            <a:r>
              <a:rPr lang="ru-RU" dirty="0">
                <a:solidFill>
                  <a:schemeClr val="accent1"/>
                </a:solidFill>
              </a:rPr>
              <a:t>- </a:t>
            </a:r>
            <a:r>
              <a:rPr lang="ru-RU" dirty="0"/>
              <a:t>индивидуальных особенностей</a:t>
            </a:r>
          </a:p>
          <a:p>
            <a:pPr>
              <a:buNone/>
            </a:pPr>
            <a:r>
              <a:rPr lang="ru-RU" dirty="0"/>
              <a:t>   протекания патологии, </a:t>
            </a:r>
          </a:p>
          <a:p>
            <a:pPr>
              <a:buFontTx/>
              <a:buChar char="-"/>
            </a:pPr>
            <a:r>
              <a:rPr lang="ru-RU" dirty="0"/>
              <a:t>возраста животного, степени запущенности заболевания, </a:t>
            </a:r>
          </a:p>
          <a:p>
            <a:pPr>
              <a:buFontTx/>
              <a:buChar char="-"/>
            </a:pPr>
            <a:r>
              <a:rPr lang="ru-RU" dirty="0"/>
              <a:t>а также от наличия необходимого опыта торакальных операций у хирурга. </a:t>
            </a:r>
          </a:p>
          <a:p>
            <a:pPr>
              <a:buFontTx/>
              <a:buChar char="-"/>
            </a:pPr>
            <a:endParaRPr lang="ru-RU" dirty="0"/>
          </a:p>
          <a:p>
            <a:pPr>
              <a:buNone/>
            </a:pPr>
            <a:r>
              <a:rPr lang="ru-RU" dirty="0"/>
              <a:t>   Необходимо отметить, что только радикальное хирургическое лечение может позволить полностью или частично избавить животное от патологии. </a:t>
            </a:r>
          </a:p>
          <a:p>
            <a:pPr>
              <a:buNone/>
            </a:pP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fontScale="70000" lnSpcReduction="20000"/>
          </a:bodyPr>
          <a:lstStyle/>
          <a:p>
            <a:pPr>
              <a:buNone/>
            </a:pPr>
            <a:r>
              <a:rPr lang="ru-RU" b="1" dirty="0">
                <a:solidFill>
                  <a:schemeClr val="bg1"/>
                </a:solidFill>
              </a:rPr>
              <a:t>     Оперативное лечение дивертикулов пищевода </a:t>
            </a:r>
          </a:p>
          <a:p>
            <a:endParaRPr lang="ru-RU" b="1" dirty="0"/>
          </a:p>
          <a:p>
            <a:r>
              <a:rPr lang="ru-RU" b="1" dirty="0">
                <a:solidFill>
                  <a:schemeClr val="bg1"/>
                </a:solidFill>
              </a:rPr>
              <a:t>Способ 1.</a:t>
            </a:r>
            <a:r>
              <a:rPr lang="ru-RU" dirty="0">
                <a:solidFill>
                  <a:schemeClr val="bg1"/>
                </a:solidFill>
              </a:rPr>
              <a:t> </a:t>
            </a:r>
            <a:r>
              <a:rPr lang="ru-RU" dirty="0"/>
              <a:t>При незначительных по объему дивертикулах операцию проводят по типу  инвагинации. После вправления складки в просвет пищевода, не вскрывая его стенки, накладывают 3-4 петлевидных шва, в поперечном направлении пищевода.   </a:t>
            </a:r>
          </a:p>
          <a:p>
            <a:endParaRPr lang="ru-RU" b="1" dirty="0"/>
          </a:p>
          <a:p>
            <a:r>
              <a:rPr lang="ru-RU" b="1" dirty="0">
                <a:solidFill>
                  <a:schemeClr val="bg1"/>
                </a:solidFill>
              </a:rPr>
              <a:t>Способ 2.</a:t>
            </a:r>
            <a:r>
              <a:rPr lang="ru-RU" b="1" dirty="0"/>
              <a:t> В </a:t>
            </a:r>
            <a:r>
              <a:rPr lang="ru-RU" dirty="0"/>
              <a:t>тех случаях, когда дивертикул имеет большие размеры его рассекают без вскрытия слизистой оболочки. Последнюю вправляют в просвет пищевода, а мышечную рану пищевода ушивают прерывистыми узловатыми швами.</a:t>
            </a:r>
          </a:p>
          <a:p>
            <a:endParaRPr lang="ru-RU" b="1" dirty="0"/>
          </a:p>
          <a:p>
            <a:r>
              <a:rPr lang="ru-RU" b="1" dirty="0">
                <a:solidFill>
                  <a:schemeClr val="bg1"/>
                </a:solidFill>
              </a:rPr>
              <a:t>Способ 3.</a:t>
            </a:r>
            <a:r>
              <a:rPr lang="ru-RU" dirty="0"/>
              <a:t> Если ниже дивертикула имеется участок резкого сужения пищевода, вырезают полностью суженый участок органа и соединяют пищевод " конец в конец " двухэтажным швом так же, как сшивают два конца кишки. К этому способу прибегают в крайних случаях.</a:t>
            </a:r>
          </a:p>
          <a:p>
            <a:pPr>
              <a:buNone/>
            </a:pP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lnSpcReduction="10000"/>
          </a:bodyPr>
          <a:lstStyle/>
          <a:p>
            <a:pPr>
              <a:buNone/>
            </a:pPr>
            <a:r>
              <a:rPr lang="ru-RU" sz="2400" dirty="0">
                <a:solidFill>
                  <a:schemeClr val="bg1"/>
                </a:solidFill>
              </a:rPr>
              <a:t>Послеоперационный уход у собак. </a:t>
            </a:r>
            <a:r>
              <a:rPr lang="ru-RU" sz="2400" dirty="0"/>
              <a:t>Большое значение имеют режим кормления и диетотерапия. </a:t>
            </a:r>
          </a:p>
          <a:p>
            <a:pPr>
              <a:buNone/>
            </a:pPr>
            <a:r>
              <a:rPr lang="ru-RU" sz="2400" dirty="0"/>
              <a:t> 1. Снизить вероятность аспирации содержимого пищевода (в течение 4-х недель кормить животное в вертикальном положении, когда верхняя часть туловища выше нижней по крайней мере на 45°).  </a:t>
            </a:r>
          </a:p>
          <a:p>
            <a:pPr>
              <a:buNone/>
            </a:pPr>
            <a:endParaRPr lang="ru-RU" sz="2400" dirty="0"/>
          </a:p>
          <a:p>
            <a:pPr>
              <a:buNone/>
            </a:pPr>
            <a:r>
              <a:rPr lang="ru-RU" sz="2400" dirty="0"/>
              <a:t> </a:t>
            </a:r>
          </a:p>
          <a:p>
            <a:pPr>
              <a:buNone/>
            </a:pPr>
            <a:endParaRPr lang="ru-RU" sz="2400" dirty="0"/>
          </a:p>
          <a:p>
            <a:pPr>
              <a:buNone/>
            </a:pPr>
            <a:endParaRPr lang="ru-RU" sz="2400" dirty="0"/>
          </a:p>
          <a:p>
            <a:pPr>
              <a:buNone/>
            </a:pPr>
            <a:r>
              <a:rPr lang="ru-RU" sz="2400" dirty="0"/>
              <a:t>    </a:t>
            </a:r>
          </a:p>
          <a:p>
            <a:pPr>
              <a:buNone/>
            </a:pPr>
            <a:endParaRPr lang="ru-RU" sz="2400" dirty="0"/>
          </a:p>
          <a:p>
            <a:pPr>
              <a:buNone/>
            </a:pPr>
            <a:r>
              <a:rPr lang="ru-RU" sz="2400" dirty="0"/>
              <a:t> </a:t>
            </a:r>
          </a:p>
          <a:p>
            <a:pPr>
              <a:buNone/>
            </a:pPr>
            <a:endParaRPr lang="ru-RU" sz="2400" dirty="0"/>
          </a:p>
          <a:p>
            <a:pPr>
              <a:buNone/>
            </a:pPr>
            <a:endParaRPr lang="ru-RU" sz="2400" dirty="0"/>
          </a:p>
          <a:p>
            <a:pPr>
              <a:buNone/>
            </a:pPr>
            <a:endParaRPr lang="ru-RU" sz="2400" dirty="0"/>
          </a:p>
          <a:p>
            <a:pPr>
              <a:buNone/>
            </a:pPr>
            <a:r>
              <a:rPr lang="ru-RU" sz="2400" dirty="0"/>
              <a:t>В таком положении животное должно находиться не менее 10 мин после приема корма и перед сном. </a:t>
            </a:r>
          </a:p>
        </p:txBody>
      </p:sp>
      <p:pic>
        <p:nvPicPr>
          <p:cNvPr id="1027" name="Рисунок 75" descr="Кормление собаки с расширением пищевода"/>
          <p:cNvPicPr>
            <a:picLocks noChangeAspect="1" noChangeArrowheads="1"/>
          </p:cNvPicPr>
          <p:nvPr/>
        </p:nvPicPr>
        <p:blipFill>
          <a:blip r:embed="rId2"/>
          <a:srcRect/>
          <a:stretch>
            <a:fillRect/>
          </a:stretch>
        </p:blipFill>
        <p:spPr bwMode="auto">
          <a:xfrm>
            <a:off x="3428992" y="2500307"/>
            <a:ext cx="2066925" cy="321471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fontScale="85000" lnSpcReduction="10000"/>
          </a:bodyPr>
          <a:lstStyle/>
          <a:p>
            <a:pPr>
              <a:buNone/>
            </a:pPr>
            <a:r>
              <a:rPr lang="ru-RU" dirty="0"/>
              <a:t>    </a:t>
            </a:r>
          </a:p>
          <a:p>
            <a:pPr>
              <a:buNone/>
            </a:pPr>
            <a:r>
              <a:rPr lang="ru-RU" dirty="0"/>
              <a:t>2. Корм в течение первых дней после операции должна быть жидким, а затем кашеобразным. Начиная примерно с 10-го дня собаке можно понемногу давать более твердый корм.</a:t>
            </a:r>
          </a:p>
          <a:p>
            <a:pPr>
              <a:buNone/>
            </a:pPr>
            <a:r>
              <a:rPr lang="ru-RU" dirty="0"/>
              <a:t>    3. Увеличить количество поступающих с кормом питательных веществ (по возможности, кормить животное 4 раза в день). </a:t>
            </a:r>
            <a:br>
              <a:rPr lang="ru-RU" dirty="0"/>
            </a:br>
            <a:r>
              <a:rPr lang="ru-RU" dirty="0"/>
              <a:t>4. Определенное значение имеет запрещение лекарственных средств, раздражающих слизистую оболочку пищевода и желудка (</a:t>
            </a:r>
            <a:r>
              <a:rPr lang="ru-RU" dirty="0" err="1"/>
              <a:t>пероральные</a:t>
            </a:r>
            <a:r>
              <a:rPr lang="ru-RU" dirty="0"/>
              <a:t> антибиотики), а также средств, усиливающих желудочную секрецию (кофеин, кортикостероиды и др.).</a:t>
            </a:r>
          </a:p>
          <a:p>
            <a:pPr>
              <a:buNone/>
            </a:pPr>
            <a:r>
              <a:rPr lang="ru-RU" dirty="0"/>
              <a:t>    5. Отсасывающий дренаж удаляют после нормализации дыхания.</a:t>
            </a:r>
          </a:p>
          <a:p>
            <a:pPr>
              <a:buNone/>
            </a:pP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357982"/>
          </a:xfrm>
        </p:spPr>
        <p:txBody>
          <a:bodyPr>
            <a:normAutofit lnSpcReduction="10000"/>
          </a:bodyPr>
          <a:lstStyle/>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endParaRPr lang="ru-RU" dirty="0"/>
          </a:p>
          <a:p>
            <a:pPr>
              <a:buNone/>
            </a:pPr>
            <a:r>
              <a:rPr lang="ru-RU" sz="2000" dirty="0"/>
              <a:t>   </a:t>
            </a:r>
            <a:r>
              <a:rPr lang="ru-RU" sz="2000" dirty="0">
                <a:solidFill>
                  <a:srgbClr val="FFFF00"/>
                </a:solidFill>
              </a:rPr>
              <a:t>Затылочная область </a:t>
            </a:r>
            <a:r>
              <a:rPr lang="ru-RU" sz="2000" dirty="0"/>
              <a:t>простирается от затылочной кости до 2-го шейного позвонка. Ее костной основой служит чешуя затылочной кости и 1-й шейный позвонок. От чешуи затылочной кости берет свое начало канатиковая часть затылочно-остистой (выйной) связки в виде двух симметрично расположенных тяжей плотно сросшихся между собой. В области затылка располагаются две </a:t>
            </a:r>
            <a:r>
              <a:rPr lang="ru-RU" sz="2000" dirty="0">
                <a:solidFill>
                  <a:srgbClr val="FFFF00"/>
                </a:solidFill>
              </a:rPr>
              <a:t>бурсы</a:t>
            </a:r>
            <a:r>
              <a:rPr lang="ru-RU" sz="2000" dirty="0"/>
              <a:t>: подкожная (</a:t>
            </a:r>
            <a:r>
              <a:rPr lang="ru-RU" sz="2000" dirty="0" err="1"/>
              <a:t>поверхностая</a:t>
            </a:r>
            <a:r>
              <a:rPr lang="ru-RU" sz="2000" dirty="0"/>
              <a:t>) и глубокая под затылочно-остистой связкой</a:t>
            </a:r>
          </a:p>
          <a:p>
            <a:pPr>
              <a:buNone/>
            </a:pPr>
            <a:endParaRPr lang="ru-RU" dirty="0"/>
          </a:p>
        </p:txBody>
      </p:sp>
      <p:pic>
        <p:nvPicPr>
          <p:cNvPr id="5" name="Рисунок 11" descr="Фото анатомия лошади 1"/>
          <p:cNvPicPr>
            <a:picLocks noChangeAspect="1" noChangeArrowheads="1"/>
          </p:cNvPicPr>
          <p:nvPr/>
        </p:nvPicPr>
        <p:blipFill>
          <a:blip r:embed="rId2"/>
          <a:srcRect/>
          <a:stretch>
            <a:fillRect/>
          </a:stretch>
        </p:blipFill>
        <p:spPr bwMode="auto">
          <a:xfrm>
            <a:off x="2071670" y="428604"/>
            <a:ext cx="4762500" cy="371475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rmAutofit fontScale="92500" lnSpcReduction="20000"/>
          </a:bodyPr>
          <a:lstStyle/>
          <a:p>
            <a:pPr algn="ctr">
              <a:buNone/>
            </a:pPr>
            <a:r>
              <a:rPr lang="ru-RU" b="1" dirty="0">
                <a:solidFill>
                  <a:srgbClr val="FFFF00"/>
                </a:solidFill>
              </a:rPr>
              <a:t>Профилактика дивертикула пищевода</a:t>
            </a:r>
          </a:p>
          <a:p>
            <a:pPr>
              <a:buNone/>
            </a:pPr>
            <a:r>
              <a:rPr lang="ru-RU" dirty="0"/>
              <a:t>  </a:t>
            </a:r>
          </a:p>
          <a:p>
            <a:pPr>
              <a:buNone/>
            </a:pPr>
            <a:endParaRPr lang="ru-RU" dirty="0"/>
          </a:p>
          <a:p>
            <a:pPr>
              <a:buNone/>
            </a:pPr>
            <a:r>
              <a:rPr lang="ru-RU" dirty="0"/>
              <a:t>   У </a:t>
            </a:r>
            <a:r>
              <a:rPr lang="ru-RU" u="sng" dirty="0"/>
              <a:t>крупного рогатого скота </a:t>
            </a:r>
            <a:r>
              <a:rPr lang="ru-RU" dirty="0" err="1"/>
              <a:t>корнеклубнеплоды</a:t>
            </a:r>
            <a:r>
              <a:rPr lang="ru-RU" dirty="0"/>
              <a:t>, жмыхи, початки кукурузы надо скармливать в измельченном виде. Нужно обеспечивать полноценное кормление и не оставлять в местах, доступных для животных, посторонних предметов, которые они могут заглатывать</a:t>
            </a:r>
          </a:p>
          <a:p>
            <a:pPr>
              <a:buNone/>
            </a:pPr>
            <a:r>
              <a:rPr lang="ru-RU" dirty="0"/>
              <a:t>  </a:t>
            </a:r>
          </a:p>
          <a:p>
            <a:pPr>
              <a:buNone/>
            </a:pPr>
            <a:r>
              <a:rPr lang="ru-RU" dirty="0"/>
              <a:t>  У </a:t>
            </a:r>
            <a:r>
              <a:rPr lang="ru-RU" u="sng" dirty="0"/>
              <a:t>собак</a:t>
            </a:r>
            <a:r>
              <a:rPr lang="ru-RU" dirty="0"/>
              <a:t> вовремя лечить воспалительные заболевания пищевода и окружающих тканей</a:t>
            </a:r>
          </a:p>
          <a:p>
            <a:pPr>
              <a:buNone/>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sz="2800" b="1" dirty="0">
                <a:solidFill>
                  <a:srgbClr val="FFFF00"/>
                </a:solidFill>
              </a:rPr>
              <a:t>    Коллапс трахеи</a:t>
            </a:r>
            <a:r>
              <a:rPr lang="ru-RU" sz="2800" dirty="0">
                <a:solidFill>
                  <a:srgbClr val="FFFF00"/>
                </a:solidFill>
              </a:rPr>
              <a:t> </a:t>
            </a:r>
            <a:r>
              <a:rPr lang="ru-RU" sz="2800" dirty="0"/>
              <a:t>– это синдром, характеризующийся уплощением колец трахеи или вялостью дорсальной трахеальной оболочки. Встречается преимущественно у декоративных и карликовых пород собак - йоркширских терьеров, </a:t>
            </a:r>
            <a:r>
              <a:rPr lang="ru-RU" sz="2800" dirty="0" err="1"/>
              <a:t>той-терьеров</a:t>
            </a:r>
            <a:r>
              <a:rPr lang="ru-RU" sz="2800" dirty="0"/>
              <a:t>, </a:t>
            </a:r>
            <a:r>
              <a:rPr lang="ru-RU" sz="2800" dirty="0" err="1"/>
              <a:t>чи-хуа-хуа</a:t>
            </a:r>
            <a:r>
              <a:rPr lang="ru-RU" sz="2800" dirty="0"/>
              <a:t>, померанских шпицев. </a:t>
            </a:r>
          </a:p>
          <a:p>
            <a:pPr>
              <a:buNone/>
            </a:pPr>
            <a:endParaRPr lang="ru-RU" dirty="0"/>
          </a:p>
        </p:txBody>
      </p:sp>
      <p:pic>
        <p:nvPicPr>
          <p:cNvPr id="5122" name="Рисунок 1" descr="Коллапс трахеи у собак"/>
          <p:cNvPicPr>
            <a:picLocks noChangeAspect="1" noChangeArrowheads="1"/>
          </p:cNvPicPr>
          <p:nvPr/>
        </p:nvPicPr>
        <p:blipFill>
          <a:blip r:embed="rId2"/>
          <a:srcRect/>
          <a:stretch>
            <a:fillRect/>
          </a:stretch>
        </p:blipFill>
        <p:spPr bwMode="auto">
          <a:xfrm>
            <a:off x="2857488" y="3786190"/>
            <a:ext cx="3524258" cy="262204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572272"/>
          </a:xfrm>
        </p:spPr>
        <p:txBody>
          <a:bodyPr>
            <a:normAutofit/>
          </a:bodyPr>
          <a:lstStyle/>
          <a:p>
            <a:pPr>
              <a:buNone/>
            </a:pPr>
            <a:r>
              <a:rPr lang="ru-RU" dirty="0"/>
              <a:t>   </a:t>
            </a:r>
          </a:p>
          <a:p>
            <a:pPr>
              <a:buNone/>
            </a:pPr>
            <a:endParaRPr lang="ru-RU" dirty="0"/>
          </a:p>
          <a:p>
            <a:pPr>
              <a:buNone/>
            </a:pPr>
            <a:endParaRPr lang="ru-RU" dirty="0"/>
          </a:p>
          <a:p>
            <a:pPr>
              <a:buNone/>
            </a:pPr>
            <a:r>
              <a:rPr lang="ru-RU" dirty="0"/>
              <a:t>   Трахея представляет собой трубчатый орган, соединяющий гортань и бронхи. Жесткую структуру трахеальной трубки обеспечивают хрящевые полукольца, обращенные незамкнутой стороной </a:t>
            </a:r>
            <a:r>
              <a:rPr lang="ru-RU" dirty="0" err="1"/>
              <a:t>дорсально</a:t>
            </a:r>
            <a:r>
              <a:rPr lang="ru-RU" dirty="0"/>
              <a:t> (вверх, к позвоночнику). Замыкает это пространство соединительнотканные связки - трахеальная мембрана. </a:t>
            </a:r>
          </a:p>
          <a:p>
            <a:pPr>
              <a:buNone/>
            </a:pPr>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6286520"/>
          </a:xfrm>
        </p:spPr>
        <p:txBody>
          <a:bodyPr>
            <a:normAutofit lnSpcReduction="10000"/>
          </a:bodyPr>
          <a:lstStyle/>
          <a:p>
            <a:pPr>
              <a:buNone/>
            </a:pPr>
            <a:r>
              <a:rPr lang="ru-RU" dirty="0"/>
              <a:t>    Анатомически </a:t>
            </a:r>
            <a:r>
              <a:rPr lang="ru-RU" b="1" dirty="0">
                <a:solidFill>
                  <a:schemeClr val="bg1"/>
                </a:solidFill>
              </a:rPr>
              <a:t>коллапс трахеи </a:t>
            </a:r>
            <a:r>
              <a:rPr lang="ru-RU" dirty="0"/>
              <a:t>представляет собой изменение нормального (практически круглого) сечения трахеи из-за уплощения колец, из-за чего дорсальная соединительнотканная мембрана провисает внутрь, в полость трахеи. Это приводит к уменьшению диаметра трахеи, приводя к нарушению нормальной проходимости.  Провисание может затрагивать все протяжение трахеи или только шейный или грудной отделы.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dirty="0"/>
              <a:t>   </a:t>
            </a:r>
          </a:p>
          <a:p>
            <a:pPr>
              <a:buNone/>
            </a:pPr>
            <a:r>
              <a:rPr lang="ru-RU" dirty="0"/>
              <a:t>   При коллапсе трахеи развивается хроническое воспаление слизистой оболочки. Это приводит в потере функционирующего эпителия и замене его фиброзной тканью, из-за чего кашель еще больше усугубляется.  У некоторых собак при длительном течении коллапс приводит к легочной гипертензии и развитию изменений в правых отделах сердца.</a:t>
            </a:r>
          </a:p>
          <a:p>
            <a:pPr>
              <a:buNone/>
            </a:pPr>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428604"/>
            <a:ext cx="8229600" cy="6215106"/>
          </a:xfrm>
        </p:spPr>
        <p:txBody>
          <a:bodyPr>
            <a:normAutofit fontScale="85000" lnSpcReduction="10000"/>
          </a:bodyPr>
          <a:lstStyle/>
          <a:p>
            <a:pPr algn="ctr">
              <a:buNone/>
            </a:pPr>
            <a:endParaRPr lang="ru-RU" dirty="0"/>
          </a:p>
          <a:p>
            <a:pPr algn="ctr">
              <a:buNone/>
            </a:pPr>
            <a:r>
              <a:rPr lang="ru-RU" b="1" dirty="0">
                <a:solidFill>
                  <a:srgbClr val="FFFF00"/>
                </a:solidFill>
              </a:rPr>
              <a:t>Клинические признаки</a:t>
            </a:r>
          </a:p>
          <a:p>
            <a:pPr>
              <a:buNone/>
            </a:pPr>
            <a:r>
              <a:rPr lang="ru-RU" dirty="0">
                <a:solidFill>
                  <a:schemeClr val="bg1"/>
                </a:solidFill>
              </a:rPr>
              <a:t>     </a:t>
            </a:r>
            <a:r>
              <a:rPr lang="ru-RU" dirty="0"/>
              <a:t> </a:t>
            </a:r>
          </a:p>
          <a:p>
            <a:pPr>
              <a:buNone/>
            </a:pPr>
            <a:r>
              <a:rPr lang="ru-RU" sz="3300" dirty="0"/>
              <a:t>                  </a:t>
            </a:r>
            <a:r>
              <a:rPr lang="ru-RU" sz="3300" b="1" dirty="0">
                <a:solidFill>
                  <a:schemeClr val="bg1"/>
                </a:solidFill>
              </a:rPr>
              <a:t>Коллапс трахеи </a:t>
            </a:r>
            <a:r>
              <a:rPr lang="ru-RU" sz="3300" dirty="0"/>
              <a:t>у собак характеризуется  хронически кашлем, который усиливается при эмоциональном возбуждении. </a:t>
            </a:r>
          </a:p>
          <a:p>
            <a:pPr>
              <a:buNone/>
            </a:pPr>
            <a:endParaRPr lang="ru-RU" sz="3300" dirty="0"/>
          </a:p>
          <a:p>
            <a:pPr>
              <a:buNone/>
            </a:pPr>
            <a:r>
              <a:rPr lang="ru-RU" sz="3300" dirty="0"/>
              <a:t>            Обычно это сухой, громкий кашель, который возникает при натягивании поводка, попадании холодного воздуха или после питья. </a:t>
            </a:r>
          </a:p>
          <a:p>
            <a:pPr>
              <a:buNone/>
            </a:pPr>
            <a:endParaRPr lang="ru-RU" sz="3300" dirty="0"/>
          </a:p>
          <a:p>
            <a:pPr>
              <a:buNone/>
            </a:pPr>
            <a:r>
              <a:rPr lang="ru-RU" sz="3300" dirty="0"/>
              <a:t>           Могут быть как короткие, единичные покашливания, так и приступообразные, во время которых  владелец отмечает посинение (цианоз) языка и слизистых оболочек</a:t>
            </a:r>
            <a:endParaRPr lang="ru-RU" sz="3300"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fontScale="92500" lnSpcReduction="10000"/>
          </a:bodyPr>
          <a:lstStyle/>
          <a:p>
            <a:pPr>
              <a:buNone/>
            </a:pPr>
            <a:r>
              <a:rPr lang="ru-RU" dirty="0"/>
              <a:t> </a:t>
            </a:r>
          </a:p>
          <a:p>
            <a:pPr>
              <a:buNone/>
            </a:pPr>
            <a:r>
              <a:rPr lang="ru-RU" dirty="0"/>
              <a:t> </a:t>
            </a:r>
          </a:p>
          <a:p>
            <a:pPr>
              <a:buNone/>
            </a:pPr>
            <a:endParaRPr lang="ru-RU" dirty="0"/>
          </a:p>
          <a:p>
            <a:pPr>
              <a:buNone/>
            </a:pPr>
            <a:r>
              <a:rPr lang="ru-RU" dirty="0"/>
              <a:t> Кашель можно вызвать при надавливании на трахею, так называемый «положительный трахеальный рефлекс». При этом животное хорошо переносит физические нагрузки.</a:t>
            </a:r>
          </a:p>
          <a:p>
            <a:pPr>
              <a:buNone/>
            </a:pPr>
            <a:r>
              <a:rPr lang="ru-RU" dirty="0"/>
              <a:t>    У некоторых животных коллапс трахеи в течении всей жизни протекает бессимптомно и может случайно обнаружиться на рентгеновском снимке. Значительно усугубляет проблему лишний вес. </a:t>
            </a:r>
          </a:p>
          <a:p>
            <a:pPr>
              <a:buNone/>
            </a:pPr>
            <a:endParaRPr lang="ru-RU" dirty="0"/>
          </a:p>
          <a:p>
            <a:pPr>
              <a:buNone/>
            </a:pP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fontScale="77500" lnSpcReduction="20000"/>
          </a:bodyPr>
          <a:lstStyle/>
          <a:p>
            <a:pPr>
              <a:buNone/>
            </a:pPr>
            <a:r>
              <a:rPr lang="ru-RU" dirty="0"/>
              <a:t>    </a:t>
            </a:r>
          </a:p>
          <a:p>
            <a:pPr>
              <a:buNone/>
            </a:pPr>
            <a:r>
              <a:rPr lang="ru-RU" dirty="0"/>
              <a:t>Для подтверждения </a:t>
            </a:r>
            <a:r>
              <a:rPr lang="ru-RU" b="1" dirty="0">
                <a:solidFill>
                  <a:schemeClr val="bg1"/>
                </a:solidFill>
              </a:rPr>
              <a:t>диагноза</a:t>
            </a:r>
            <a:r>
              <a:rPr lang="ru-RU" dirty="0"/>
              <a:t>  необходима рентгенограмма трахеи в боковом положении. Желательно сделать снимки на фазе вдоха и выдоха - это связано с тем, что во время вдоха  происходит коллапс шейного отдела, а при выдохе коллапс грудного отдела. В тяжелых случаях сужение трахеи или провисание дорсальной мембраны визуализируются и на обычных снимках.</a:t>
            </a:r>
          </a:p>
          <a:p>
            <a:pPr>
              <a:buNone/>
            </a:pPr>
            <a:endParaRPr lang="ru-RU" dirty="0"/>
          </a:p>
          <a:p>
            <a:pPr>
              <a:buNone/>
            </a:pPr>
            <a:r>
              <a:rPr lang="ru-RU" dirty="0"/>
              <a:t>    Золотым стандартом диагностики этого заболевания является  эндоскопическое исследование (</a:t>
            </a:r>
            <a:r>
              <a:rPr lang="ru-RU" dirty="0" err="1"/>
              <a:t>трахеобронхоскопия</a:t>
            </a:r>
            <a:r>
              <a:rPr lang="ru-RU" dirty="0"/>
              <a:t>). Во время эндоскопии четко виден суженный просвет. Можно установить степень коллапса по провисанию дорсальной мембраны. Провисание мембраны  на 25% относят к  первой стадии, смещение на 50% ко второй, смещение на 75% -  к третьей и полное закрытие просвета к четвёртой. </a:t>
            </a:r>
          </a:p>
          <a:p>
            <a:pPr>
              <a:buNone/>
            </a:pP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a:bodyPr>
          <a:lstStyle/>
          <a:p>
            <a:pPr>
              <a:buNone/>
            </a:pPr>
            <a:r>
              <a:rPr lang="ru-RU" b="1" dirty="0">
                <a:solidFill>
                  <a:schemeClr val="bg1"/>
                </a:solidFill>
              </a:rPr>
              <a:t>    Прогноз</a:t>
            </a:r>
            <a:r>
              <a:rPr lang="ru-RU" dirty="0"/>
              <a:t> в тяжелых случаях неблагоприятный, в легких благоприятный. </a:t>
            </a:r>
          </a:p>
          <a:p>
            <a:pPr>
              <a:buNone/>
            </a:pPr>
            <a:r>
              <a:rPr lang="ru-RU" dirty="0"/>
              <a:t>    При </a:t>
            </a:r>
            <a:r>
              <a:rPr lang="ru-RU" dirty="0" err="1"/>
              <a:t>трахеоскопии</a:t>
            </a:r>
            <a:r>
              <a:rPr lang="ru-RU" dirty="0"/>
              <a:t> желательно так же получить трахеальные смывы и исследовать их на наличие микроорганизмов и чувствительности к антибиотикам. Это необходимо для дифференциации диагноза и для более эффективного назначения антибиотиков, контролирующих вторичное бактериальное воспаление</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fontScale="70000" lnSpcReduction="20000"/>
          </a:bodyPr>
          <a:lstStyle/>
          <a:p>
            <a:pPr>
              <a:buNone/>
            </a:pPr>
            <a:r>
              <a:rPr lang="ru-RU" b="1" dirty="0">
                <a:solidFill>
                  <a:schemeClr val="bg1"/>
                </a:solidFill>
              </a:rPr>
              <a:t>  </a:t>
            </a:r>
          </a:p>
          <a:p>
            <a:pPr>
              <a:buNone/>
            </a:pPr>
            <a:r>
              <a:rPr lang="ru-RU" sz="3400" b="1" dirty="0">
                <a:solidFill>
                  <a:schemeClr val="bg1"/>
                </a:solidFill>
              </a:rPr>
              <a:t>    Лечение </a:t>
            </a:r>
            <a:r>
              <a:rPr lang="ru-RU" sz="3400" dirty="0"/>
              <a:t>направлено не на причину заболевания, а на коррекцию состояния собаки.  Животным с ожирением необходимо снизить вес.  Исключают применение ошейника и переводят животное на ношение шлейки. </a:t>
            </a:r>
          </a:p>
          <a:p>
            <a:pPr>
              <a:buNone/>
            </a:pPr>
            <a:r>
              <a:rPr lang="ru-RU" sz="3400" dirty="0"/>
              <a:t>   </a:t>
            </a:r>
          </a:p>
          <a:p>
            <a:pPr>
              <a:buNone/>
            </a:pPr>
            <a:r>
              <a:rPr lang="ru-RU" sz="3400" dirty="0"/>
              <a:t>    Если  причиной усиления симптомов считают инфекцию, то дополнительно назначают антибиотики. </a:t>
            </a:r>
          </a:p>
          <a:p>
            <a:pPr>
              <a:buNone/>
            </a:pPr>
            <a:endParaRPr lang="ru-RU" sz="3400" dirty="0"/>
          </a:p>
          <a:p>
            <a:pPr>
              <a:buNone/>
            </a:pPr>
            <a:r>
              <a:rPr lang="ru-RU" sz="3400" dirty="0"/>
              <a:t>    Показаны короткие курсы глюкокортикоидных гормонов - они снимают воспаление и отек, однако их применение может усилить бактериальное воспаление, а также провоцировать увеличение веса, поэтому лечение проводится только под контролем врача. Максимальный эффект от </a:t>
            </a:r>
            <a:r>
              <a:rPr lang="ru-RU" sz="3400" dirty="0" err="1"/>
              <a:t>глюкокортикоидов</a:t>
            </a:r>
            <a:r>
              <a:rPr lang="ru-RU" sz="3400" dirty="0"/>
              <a:t>, как правило, наблюдают на 7-10 день, затем дозировку постепенно снижают и убирают совсем. </a:t>
            </a:r>
          </a:p>
          <a:p>
            <a:pPr>
              <a:buNone/>
            </a:pPr>
            <a:r>
              <a:rPr lang="ru-RU" sz="3400" dirty="0"/>
              <a:t>    </a:t>
            </a:r>
          </a:p>
          <a:p>
            <a:pPr>
              <a:buNone/>
            </a:pPr>
            <a:r>
              <a:rPr lang="ru-RU" sz="3400" dirty="0"/>
              <a:t>     </a:t>
            </a:r>
            <a:r>
              <a:rPr lang="ru-RU" dirty="0"/>
              <a:t>В тяжелых случаях кашля можно добавлять противокашлевые препараты, для уменьшения хронического раздражения бронхов. </a:t>
            </a:r>
            <a:endParaRPr lang="ru-RU" sz="3400" dirty="0"/>
          </a:p>
          <a:p>
            <a:pPr>
              <a:buNone/>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643602"/>
          </a:xfrm>
        </p:spPr>
        <p:txBody>
          <a:bodyPr>
            <a:normAutofit fontScale="25000" lnSpcReduction="20000"/>
          </a:bodyPr>
          <a:lstStyle/>
          <a:p>
            <a:pPr algn="ctr">
              <a:buNone/>
            </a:pPr>
            <a:endParaRPr lang="ru-RU" sz="2800" dirty="0">
              <a:solidFill>
                <a:srgbClr val="FFFF00"/>
              </a:solidFill>
            </a:endParaRPr>
          </a:p>
          <a:p>
            <a:pPr algn="ctr">
              <a:buNone/>
            </a:pPr>
            <a:r>
              <a:rPr lang="ru-RU" sz="11200" dirty="0">
                <a:solidFill>
                  <a:srgbClr val="FFFF00"/>
                </a:solidFill>
              </a:rPr>
              <a:t>Дифференциальная диагностика болезней в области затылка</a:t>
            </a:r>
          </a:p>
          <a:p>
            <a:pPr algn="ctr">
              <a:buNone/>
            </a:pPr>
            <a:endParaRPr lang="ru-RU" sz="8600" dirty="0">
              <a:solidFill>
                <a:srgbClr val="FFFF00"/>
              </a:solidFill>
            </a:endParaRPr>
          </a:p>
          <a:p>
            <a:pPr algn="ctr">
              <a:buNone/>
            </a:pPr>
            <a:endParaRPr lang="ru-RU" sz="8600" dirty="0">
              <a:solidFill>
                <a:srgbClr val="FFFF00"/>
              </a:solidFill>
            </a:endParaRPr>
          </a:p>
          <a:p>
            <a:pPr>
              <a:buNone/>
            </a:pPr>
            <a:r>
              <a:rPr lang="ru-RU" sz="9600" dirty="0">
                <a:solidFill>
                  <a:srgbClr val="FFFF00"/>
                </a:solidFill>
              </a:rPr>
              <a:t>Ушиб -</a:t>
            </a:r>
            <a:r>
              <a:rPr lang="ru-RU" sz="9600" dirty="0"/>
              <a:t> горячая болезненная припухлость,  диффузная, без четких границ, может осложняться потерей сознания </a:t>
            </a:r>
            <a:endParaRPr lang="ru-RU" sz="9600" dirty="0">
              <a:solidFill>
                <a:srgbClr val="FFFF00"/>
              </a:solidFill>
            </a:endParaRPr>
          </a:p>
          <a:p>
            <a:pPr>
              <a:buNone/>
            </a:pPr>
            <a:r>
              <a:rPr lang="ru-RU" sz="9600" dirty="0">
                <a:solidFill>
                  <a:srgbClr val="FFFF00"/>
                </a:solidFill>
              </a:rPr>
              <a:t>Гематома </a:t>
            </a:r>
            <a:r>
              <a:rPr lang="ru-RU" sz="9600" dirty="0"/>
              <a:t>– образуется сразу после травмы, горячая, болезненная  ограниченная припухлость, иногда пульсирующая, на 4-5 день ощущается крепитация по периферии, при пункции – кровь</a:t>
            </a:r>
          </a:p>
          <a:p>
            <a:pPr>
              <a:buNone/>
            </a:pPr>
            <a:r>
              <a:rPr lang="ru-RU" sz="9600" dirty="0" err="1">
                <a:solidFill>
                  <a:srgbClr val="FFFF00"/>
                </a:solidFill>
              </a:rPr>
              <a:t>Лимфоэкстравазат</a:t>
            </a:r>
            <a:r>
              <a:rPr lang="ru-RU" sz="9600" dirty="0">
                <a:solidFill>
                  <a:srgbClr val="FFFF00"/>
                </a:solidFill>
              </a:rPr>
              <a:t> </a:t>
            </a:r>
            <a:r>
              <a:rPr lang="ru-RU" sz="9600" dirty="0"/>
              <a:t>– припухлость негорячая, малоболезненная, продолжает увеличиваться в объеме в течение нескольких дней, характерен симптом «</a:t>
            </a:r>
            <a:r>
              <a:rPr lang="ru-RU" sz="9600" dirty="0" err="1"/>
              <a:t>ундуляции</a:t>
            </a:r>
            <a:r>
              <a:rPr lang="ru-RU" sz="9600" dirty="0"/>
              <a:t>», при пункции – соломенного цвета жидкость.</a:t>
            </a:r>
          </a:p>
          <a:p>
            <a:pPr>
              <a:buNone/>
            </a:pPr>
            <a:endParaRPr lang="ru-RU" sz="9600" dirty="0"/>
          </a:p>
          <a:p>
            <a:pPr>
              <a:buNone/>
            </a:pPr>
            <a:endParaRPr lang="ru-RU" sz="6200" dirty="0"/>
          </a:p>
          <a:p>
            <a:pPr>
              <a:buNone/>
            </a:pPr>
            <a:endParaRPr lang="ru-RU" sz="6200" dirty="0"/>
          </a:p>
          <a:p>
            <a:pPr>
              <a:buNone/>
            </a:pPr>
            <a:endParaRPr lang="ru-RU" sz="6200" dirty="0"/>
          </a:p>
          <a:p>
            <a:pPr>
              <a:buNone/>
            </a:pPr>
            <a:endParaRPr lang="ru-RU" sz="2800" dirty="0">
              <a:solidFill>
                <a:srgbClr val="FFFF00"/>
              </a:solidFill>
            </a:endParaRPr>
          </a:p>
          <a:p>
            <a:pPr>
              <a:buNone/>
            </a:pPr>
            <a:endParaRPr lang="ru-RU" sz="2800" dirty="0">
              <a:solidFill>
                <a:srgbClr val="FFFF00"/>
              </a:solidFill>
            </a:endParaRPr>
          </a:p>
          <a:p>
            <a:pPr>
              <a:buNone/>
            </a:pPr>
            <a:endParaRPr lang="ru-RU" sz="2800" dirty="0">
              <a:solidFill>
                <a:srgbClr val="FFFF00"/>
              </a:solidFill>
            </a:endParaRPr>
          </a:p>
          <a:p>
            <a:pPr>
              <a:buNone/>
            </a:pPr>
            <a:endParaRPr lang="ru-RU" sz="2800" dirty="0">
              <a:solidFill>
                <a:srgbClr val="FFFF00"/>
              </a:solidFill>
            </a:endParaRPr>
          </a:p>
          <a:p>
            <a:pPr>
              <a:buNone/>
            </a:pPr>
            <a:endParaRPr lang="ru-RU" sz="2800" dirty="0">
              <a:solidFill>
                <a:srgbClr val="FFFF00"/>
              </a:solidFill>
            </a:endParaRPr>
          </a:p>
          <a:p>
            <a:pPr>
              <a:buNone/>
            </a:pPr>
            <a:endParaRPr lang="ru-RU" sz="2800" dirty="0">
              <a:solidFill>
                <a:srgbClr val="FFFF00"/>
              </a:solidFill>
            </a:endParaRPr>
          </a:p>
          <a:p>
            <a:pPr>
              <a:buNone/>
            </a:pPr>
            <a:r>
              <a:rPr lang="ru-RU" sz="2800" dirty="0">
                <a:solidFill>
                  <a:srgbClr val="FFFF00"/>
                </a:solidFill>
              </a:rPr>
              <a:t> </a:t>
            </a:r>
          </a:p>
          <a:p>
            <a:pPr algn="ctr">
              <a:buNone/>
            </a:pPr>
            <a:endParaRPr lang="ru-RU" sz="2800" dirty="0">
              <a:solidFill>
                <a:srgbClr val="FFFF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fontScale="85000" lnSpcReduction="20000"/>
          </a:bodyPr>
          <a:lstStyle/>
          <a:p>
            <a:pPr>
              <a:buNone/>
            </a:pPr>
            <a:r>
              <a:rPr lang="ru-RU" dirty="0"/>
              <a:t>   В настоящее время коллапс трахеи можно лечить </a:t>
            </a:r>
            <a:r>
              <a:rPr lang="ru-RU" b="1" i="1" dirty="0"/>
              <a:t>хирургически</a:t>
            </a:r>
            <a:r>
              <a:rPr lang="ru-RU" dirty="0"/>
              <a:t>. </a:t>
            </a:r>
          </a:p>
          <a:p>
            <a:pPr>
              <a:buNone/>
            </a:pPr>
            <a:endParaRPr lang="ru-RU" dirty="0"/>
          </a:p>
          <a:p>
            <a:pPr>
              <a:buNone/>
            </a:pPr>
            <a:r>
              <a:rPr lang="ru-RU" dirty="0"/>
              <a:t>Этот метод допустим для пациентов страдающих изнуряющим кашлем, когда медикаментозная терапия необходима постоянно и для пациентов с тяжелой степенью нарушения. </a:t>
            </a:r>
          </a:p>
          <a:p>
            <a:pPr>
              <a:buNone/>
            </a:pPr>
            <a:endParaRPr lang="ru-RU" dirty="0"/>
          </a:p>
          <a:p>
            <a:pPr>
              <a:buNone/>
            </a:pPr>
            <a:r>
              <a:rPr lang="ru-RU" dirty="0"/>
              <a:t>    Хирургическое лечение применяют при случаях коллапса шейного отдела трахеи. Существует  два варианта трахеальных протезов: наружные – </a:t>
            </a:r>
            <a:r>
              <a:rPr lang="ru-RU" dirty="0" err="1"/>
              <a:t>накладыващиеся</a:t>
            </a:r>
            <a:r>
              <a:rPr lang="ru-RU" dirty="0"/>
              <a:t> на трахею и внутренние, или </a:t>
            </a:r>
            <a:r>
              <a:rPr lang="ru-RU" dirty="0" err="1"/>
              <a:t>интратрахеальные</a:t>
            </a:r>
            <a:r>
              <a:rPr lang="ru-RU" dirty="0"/>
              <a:t>. В качестве наружных используют полипропиленовые  кольца или спирали. Внутренние, как правило, представляют собой </a:t>
            </a:r>
            <a:r>
              <a:rPr lang="ru-RU" dirty="0" err="1"/>
              <a:t>стенты</a:t>
            </a:r>
            <a:r>
              <a:rPr lang="ru-RU" dirty="0"/>
              <a:t> в виде сеточки. </a:t>
            </a:r>
          </a:p>
          <a:p>
            <a:pPr>
              <a:buNone/>
            </a:pPr>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fontScale="70000" lnSpcReduction="20000"/>
          </a:bodyPr>
          <a:lstStyle/>
          <a:p>
            <a:pPr>
              <a:buNone/>
            </a:pPr>
            <a:endParaRPr lang="ru-RU" b="1" dirty="0">
              <a:solidFill>
                <a:srgbClr val="FFFF00"/>
              </a:solidFill>
            </a:endParaRPr>
          </a:p>
          <a:p>
            <a:pPr>
              <a:buNone/>
            </a:pPr>
            <a:r>
              <a:rPr lang="ru-RU" b="1" dirty="0">
                <a:solidFill>
                  <a:srgbClr val="FFFF00"/>
                </a:solidFill>
              </a:rPr>
              <a:t> </a:t>
            </a:r>
          </a:p>
          <a:p>
            <a:pPr>
              <a:buNone/>
            </a:pPr>
            <a:r>
              <a:rPr lang="ru-RU" b="1" dirty="0">
                <a:solidFill>
                  <a:srgbClr val="FFFF00"/>
                </a:solidFill>
              </a:rPr>
              <a:t>   </a:t>
            </a:r>
            <a:r>
              <a:rPr lang="ru-RU" sz="4000" b="1" dirty="0">
                <a:solidFill>
                  <a:srgbClr val="FFFF00"/>
                </a:solidFill>
              </a:rPr>
              <a:t>Свистящее удушье </a:t>
            </a:r>
            <a:r>
              <a:rPr lang="ru-RU" sz="4000" dirty="0">
                <a:solidFill>
                  <a:srgbClr val="FFFF00"/>
                </a:solidFill>
              </a:rPr>
              <a:t>(</a:t>
            </a:r>
            <a:r>
              <a:rPr lang="ru-RU" sz="4000" dirty="0" err="1">
                <a:solidFill>
                  <a:srgbClr val="FFFF00"/>
                </a:solidFill>
              </a:rPr>
              <a:t>Hemiplegia</a:t>
            </a:r>
            <a:r>
              <a:rPr lang="ru-RU" sz="4000" dirty="0">
                <a:solidFill>
                  <a:srgbClr val="FFFF00"/>
                </a:solidFill>
              </a:rPr>
              <a:t> </a:t>
            </a:r>
            <a:r>
              <a:rPr lang="ru-RU" sz="4000" dirty="0" err="1">
                <a:solidFill>
                  <a:srgbClr val="FFFF00"/>
                </a:solidFill>
              </a:rPr>
              <a:t>laryngis</a:t>
            </a:r>
            <a:r>
              <a:rPr lang="ru-RU" sz="4000" dirty="0">
                <a:solidFill>
                  <a:srgbClr val="FFFF00"/>
                </a:solidFill>
              </a:rPr>
              <a:t>)</a:t>
            </a:r>
            <a:r>
              <a:rPr lang="ru-RU" sz="4000" b="1" dirty="0">
                <a:solidFill>
                  <a:srgbClr val="FFFF00"/>
                </a:solidFill>
              </a:rPr>
              <a:t>.</a:t>
            </a:r>
            <a:r>
              <a:rPr lang="ru-RU" sz="4000" dirty="0"/>
              <a:t> </a:t>
            </a:r>
          </a:p>
          <a:p>
            <a:pPr>
              <a:buNone/>
            </a:pPr>
            <a:endParaRPr lang="ru-RU" sz="4000" dirty="0"/>
          </a:p>
          <a:p>
            <a:pPr>
              <a:buNone/>
            </a:pPr>
            <a:r>
              <a:rPr lang="ru-RU" sz="4000" dirty="0"/>
              <a:t>   </a:t>
            </a:r>
            <a:r>
              <a:rPr lang="ru-RU" dirty="0"/>
              <a:t>Это заболевание представляет собой паралич возвратного нерва (</a:t>
            </a:r>
            <a:r>
              <a:rPr lang="ru-RU" dirty="0" err="1"/>
              <a:t>n</a:t>
            </a:r>
            <a:r>
              <a:rPr lang="ru-RU" dirty="0"/>
              <a:t>. </a:t>
            </a:r>
            <a:r>
              <a:rPr lang="ru-RU" dirty="0" err="1"/>
              <a:t>recurrens</a:t>
            </a:r>
            <a:r>
              <a:rPr lang="ru-RU" dirty="0"/>
              <a:t>), иннервирующего </a:t>
            </a:r>
            <a:r>
              <a:rPr lang="ru-RU" dirty="0" err="1"/>
              <a:t>перстеневидно-черпаловидные</a:t>
            </a:r>
            <a:r>
              <a:rPr lang="ru-RU" dirty="0"/>
              <a:t> мышцы, которые являются расширителями голосовой щели. Паралич приводит к </a:t>
            </a:r>
            <a:r>
              <a:rPr lang="ru-RU" dirty="0" err="1"/>
              <a:t>недеятельности</a:t>
            </a:r>
            <a:r>
              <a:rPr lang="ru-RU" dirty="0"/>
              <a:t> этих мышц, отчего в момент вдоха, при усиленном дыхании во время бега, черпаловидный хрящ, наподобие клапана, западает в гортань. Происходит сужение голосовой щели, а отсюда удушье.</a:t>
            </a:r>
            <a:br>
              <a:rPr lang="ru-RU" dirty="0"/>
            </a:br>
            <a:endParaRPr lang="ru-RU" dirty="0"/>
          </a:p>
          <a:p>
            <a:pPr>
              <a:buNone/>
            </a:pPr>
            <a:r>
              <a:rPr lang="ru-RU" dirty="0"/>
              <a:t>    Свистящее удушье наблюдают чаще у лошадей в возрасте от 3 до 6 лот, преимущественно с поражением мышц — левосторонних расширителей голосовой щели. Заболевание возникает после мыта, случной болезни, инфлюэнцы, ангины, поедания животными токсичных кормов — викового и горохового сена, чины посевной, а также употребления воды, содержащей свинец. У других животных свистящее удушье является чрезвычайно редким.</a:t>
            </a:r>
            <a:br>
              <a:rPr lang="ru-RU" dirty="0"/>
            </a:br>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fontScale="55000" lnSpcReduction="20000"/>
          </a:bodyPr>
          <a:lstStyle/>
          <a:p>
            <a:pPr>
              <a:buNone/>
            </a:pPr>
            <a:r>
              <a:rPr lang="ru-RU" dirty="0"/>
              <a:t>   </a:t>
            </a:r>
          </a:p>
          <a:p>
            <a:pPr algn="ctr">
              <a:buNone/>
            </a:pPr>
            <a:r>
              <a:rPr lang="ru-RU" sz="5100" b="1" dirty="0">
                <a:solidFill>
                  <a:srgbClr val="FFFF00"/>
                </a:solidFill>
              </a:rPr>
              <a:t>    Клинические признаки</a:t>
            </a:r>
          </a:p>
          <a:p>
            <a:pPr>
              <a:buNone/>
            </a:pPr>
            <a:endParaRPr lang="ru-RU" sz="4000" b="1" dirty="0">
              <a:solidFill>
                <a:schemeClr val="bg1"/>
              </a:solidFill>
            </a:endParaRPr>
          </a:p>
          <a:p>
            <a:pPr>
              <a:buNone/>
            </a:pPr>
            <a:endParaRPr lang="ru-RU" sz="4000" b="1" dirty="0">
              <a:solidFill>
                <a:schemeClr val="bg1"/>
              </a:solidFill>
            </a:endParaRPr>
          </a:p>
          <a:p>
            <a:pPr>
              <a:buNone/>
            </a:pPr>
            <a:endParaRPr lang="ru-RU" sz="4000" b="1" dirty="0">
              <a:solidFill>
                <a:schemeClr val="bg1"/>
              </a:solidFill>
            </a:endParaRPr>
          </a:p>
          <a:p>
            <a:pPr>
              <a:buNone/>
            </a:pPr>
            <a:r>
              <a:rPr lang="ru-RU" sz="4000" b="1" dirty="0">
                <a:solidFill>
                  <a:schemeClr val="bg1"/>
                </a:solidFill>
              </a:rPr>
              <a:t>    </a:t>
            </a:r>
            <a:r>
              <a:rPr lang="ru-RU" sz="4000" dirty="0"/>
              <a:t>В спокойном состоянии животное не проявляет никаких признаков удушья, но стоит только животное пустить рысью или галопом, как появляется резкий, свистящий, похожий на хрип шум, который хорошо слышен на расстоянии. Если не прекратить движения, животное покрывается потом и может в изнеможении упасть. Но стоит только животному предоставить покой, как явления удушья исчезают. При ларингоскопии (используют нейролептики) отчётливо видна асимметрия голосовой щели (левая голосовая связка укороченная, угол черпаловидного хряща неподвижен). </a:t>
            </a:r>
            <a:br>
              <a:rPr lang="ru-RU" sz="4000" dirty="0"/>
            </a:br>
            <a:r>
              <a:rPr lang="ru-RU" sz="4000" dirty="0"/>
              <a:t> </a:t>
            </a:r>
            <a:br>
              <a:rPr lang="ru-RU" sz="4000" dirty="0"/>
            </a:br>
            <a:r>
              <a:rPr lang="ru-RU" sz="4000" b="1" dirty="0">
                <a:solidFill>
                  <a:srgbClr val="FFFF00"/>
                </a:solidFill>
              </a:rPr>
              <a:t>Лечение</a:t>
            </a:r>
            <a:r>
              <a:rPr lang="ru-RU" sz="4000" b="1" dirty="0">
                <a:solidFill>
                  <a:schemeClr val="bg1"/>
                </a:solidFill>
              </a:rPr>
              <a:t> — оперативное (</a:t>
            </a:r>
            <a:r>
              <a:rPr lang="ru-RU" sz="4000" b="1" dirty="0" err="1">
                <a:solidFill>
                  <a:schemeClr val="bg1"/>
                </a:solidFill>
              </a:rPr>
              <a:t>вентрикулоэктомия</a:t>
            </a:r>
            <a:r>
              <a:rPr lang="ru-RU" sz="4000" b="1" dirty="0">
                <a:solidFill>
                  <a:schemeClr val="bg1"/>
                </a:solidFill>
              </a:rPr>
              <a:t>).</a:t>
            </a:r>
            <a:br>
              <a:rPr lang="ru-RU" sz="4000" dirty="0"/>
            </a:br>
            <a:r>
              <a:rPr lang="ru-RU" sz="4000" dirty="0"/>
              <a:t> удаление слизистой оболочки боковых кармашков гортани</a:t>
            </a:r>
            <a:r>
              <a:rPr lang="ru-RU" sz="4000" b="1" dirty="0"/>
              <a:t>.</a:t>
            </a:r>
            <a:r>
              <a:rPr lang="ru-RU" sz="4000" b="1" dirty="0">
                <a:solidFill>
                  <a:schemeClr val="bg1"/>
                </a:solidFill>
              </a:rPr>
              <a:t> </a:t>
            </a:r>
            <a:r>
              <a:rPr lang="ru-RU" sz="4000" dirty="0"/>
              <a:t>Способы описываются в оперативном хирургии. Можно ограничиться трахеотомией</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215106"/>
          </a:xfrm>
        </p:spPr>
        <p:txBody>
          <a:bodyPr>
            <a:normAutofit fontScale="92500"/>
          </a:bodyPr>
          <a:lstStyle/>
          <a:p>
            <a:pPr>
              <a:buNone/>
            </a:pPr>
            <a:r>
              <a:rPr lang="ru-RU" dirty="0"/>
              <a:t>   </a:t>
            </a:r>
          </a:p>
          <a:p>
            <a:pPr>
              <a:buNone/>
            </a:pPr>
            <a:r>
              <a:rPr lang="ru-RU" i="1" dirty="0"/>
              <a:t>  </a:t>
            </a:r>
          </a:p>
          <a:p>
            <a:pPr>
              <a:buNone/>
            </a:pPr>
            <a:r>
              <a:rPr lang="ru-RU" i="1" dirty="0"/>
              <a:t> Трахеотомию </a:t>
            </a:r>
            <a:r>
              <a:rPr lang="ru-RU" dirty="0"/>
              <a:t>производят не только при свистящем удушье, но и сужении трахеи,  при наличии инородных предметов в трахее, остром воспалении гортани, переломах носовых костей, двусторонних кровотечениях из носа.</a:t>
            </a:r>
            <a:br>
              <a:rPr lang="ru-RU" dirty="0"/>
            </a:br>
            <a:r>
              <a:rPr lang="ru-RU" dirty="0"/>
              <a:t>В тех случаях, когда животному угрожает гибель от удушья, операция трахеотомии считается неотложной, она выполняется без промедления, иначе животное погибает.</a:t>
            </a:r>
            <a:br>
              <a:rPr lang="ru-RU" dirty="0"/>
            </a:br>
            <a:r>
              <a:rPr lang="ru-RU" dirty="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fontScale="85000" lnSpcReduction="10000"/>
          </a:bodyPr>
          <a:lstStyle/>
          <a:p>
            <a:pPr>
              <a:buNone/>
            </a:pPr>
            <a:r>
              <a:rPr lang="ru-RU" dirty="0"/>
              <a:t>   </a:t>
            </a:r>
          </a:p>
          <a:p>
            <a:pPr>
              <a:buNone/>
            </a:pPr>
            <a:r>
              <a:rPr lang="ru-RU" dirty="0"/>
              <a:t>   В особо экстренных случаях, когда смерть животного может последовать в ближайшие минуты от асфиксии (удушья), подготовкой операционного поля не занимаются, а если есть под руками настойка йода, быстро смазывают место разреза (по шерсти) при переходе верхней трети шеи в среднюю по срединной линии вдоль трахеи разрезом около 10 см (у лошадей) и 3-4 см у мелких животных  рассекают ткани до слизистой оболочки трахеи включительно. Животное сразу получает облегчение, успокаивается и позволяет довести операцию до конца и вставить </a:t>
            </a:r>
            <a:r>
              <a:rPr lang="ru-RU" dirty="0" err="1"/>
              <a:t>трахеотубус</a:t>
            </a:r>
            <a:r>
              <a:rPr lang="ru-RU" dirty="0"/>
              <a:t>. Всеми животными операция трахеотомии переносится легко.</a:t>
            </a:r>
          </a:p>
          <a:p>
            <a:pPr>
              <a:buNone/>
            </a:pPr>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lstStyle/>
          <a:p>
            <a:pPr>
              <a:buNone/>
            </a:pPr>
            <a:r>
              <a:rPr lang="ru-RU" dirty="0"/>
              <a:t>                    Техника трахеотомии</a:t>
            </a:r>
          </a:p>
        </p:txBody>
      </p:sp>
      <p:pic>
        <p:nvPicPr>
          <p:cNvPr id="1026" name="Рисунок 26" descr="Болезни гортани и трахеи (часть 2)"/>
          <p:cNvPicPr>
            <a:picLocks noChangeAspect="1" noChangeArrowheads="1"/>
          </p:cNvPicPr>
          <p:nvPr/>
        </p:nvPicPr>
        <p:blipFill>
          <a:blip r:embed="rId2"/>
          <a:srcRect/>
          <a:stretch>
            <a:fillRect/>
          </a:stretch>
        </p:blipFill>
        <p:spPr bwMode="auto">
          <a:xfrm>
            <a:off x="500034" y="1291844"/>
            <a:ext cx="2500330" cy="5105386"/>
          </a:xfrm>
          <a:prstGeom prst="rect">
            <a:avLst/>
          </a:prstGeom>
          <a:noFill/>
          <a:ln w="9525">
            <a:noFill/>
            <a:miter lim="800000"/>
            <a:headEnd/>
            <a:tailEnd/>
          </a:ln>
        </p:spPr>
      </p:pic>
      <p:pic>
        <p:nvPicPr>
          <p:cNvPr id="1027" name="Рисунок 85" descr="https://im2-tub-ru.yandex.net/i?id=ed850bca523023a8c849e07b907c0438&amp;n=33&amp;h=190&amp;w=480"/>
          <p:cNvPicPr>
            <a:picLocks noChangeAspect="1" noChangeArrowheads="1"/>
          </p:cNvPicPr>
          <p:nvPr/>
        </p:nvPicPr>
        <p:blipFill>
          <a:blip r:embed="rId3"/>
          <a:srcRect/>
          <a:stretch>
            <a:fillRect/>
          </a:stretch>
        </p:blipFill>
        <p:spPr bwMode="auto">
          <a:xfrm>
            <a:off x="3500430" y="1428736"/>
            <a:ext cx="4572000" cy="1647825"/>
          </a:xfrm>
          <a:prstGeom prst="rect">
            <a:avLst/>
          </a:prstGeom>
          <a:noFill/>
          <a:ln w="9525">
            <a:noFill/>
            <a:miter lim="800000"/>
            <a:headEnd/>
            <a:tailEnd/>
          </a:ln>
        </p:spPr>
      </p:pic>
      <p:pic>
        <p:nvPicPr>
          <p:cNvPr id="1028" name="Рисунок 88" descr="https://im3-tub-ru.yandex.net/i?id=48214ebb719922b86f5fd7f208ff8e88&amp;n=33&amp;h=190&amp;w=254"/>
          <p:cNvPicPr>
            <a:picLocks noChangeAspect="1" noChangeArrowheads="1"/>
          </p:cNvPicPr>
          <p:nvPr/>
        </p:nvPicPr>
        <p:blipFill>
          <a:blip r:embed="rId4"/>
          <a:srcRect/>
          <a:stretch>
            <a:fillRect/>
          </a:stretch>
        </p:blipFill>
        <p:spPr bwMode="auto">
          <a:xfrm>
            <a:off x="3286116" y="3714752"/>
            <a:ext cx="2419350" cy="1809750"/>
          </a:xfrm>
          <a:prstGeom prst="rect">
            <a:avLst/>
          </a:prstGeom>
          <a:noFill/>
          <a:ln w="9525">
            <a:noFill/>
            <a:miter lim="800000"/>
            <a:headEnd/>
            <a:tailEnd/>
          </a:ln>
        </p:spPr>
      </p:pic>
      <p:pic>
        <p:nvPicPr>
          <p:cNvPr id="1029" name="Рисунок 91" descr="https://im1-tub-ru.yandex.net/i?id=f851b369003e83bcd14cab89026afc7a&amp;n=33&amp;h=190&amp;w=253"/>
          <p:cNvPicPr>
            <a:picLocks noChangeAspect="1" noChangeArrowheads="1"/>
          </p:cNvPicPr>
          <p:nvPr/>
        </p:nvPicPr>
        <p:blipFill>
          <a:blip r:embed="rId5"/>
          <a:srcRect/>
          <a:stretch>
            <a:fillRect/>
          </a:stretch>
        </p:blipFill>
        <p:spPr bwMode="auto">
          <a:xfrm>
            <a:off x="6000760" y="3714752"/>
            <a:ext cx="2409825" cy="18097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fontScale="92500" lnSpcReduction="10000"/>
          </a:bodyPr>
          <a:lstStyle/>
          <a:p>
            <a:pPr algn="ctr">
              <a:buNone/>
            </a:pPr>
            <a:r>
              <a:rPr lang="ru-RU" dirty="0">
                <a:solidFill>
                  <a:srgbClr val="FFFF00"/>
                </a:solidFill>
              </a:rPr>
              <a:t>Вывихи и переломы шейных позвонков</a:t>
            </a:r>
          </a:p>
          <a:p>
            <a:pPr>
              <a:buNone/>
            </a:pPr>
            <a:r>
              <a:rPr lang="ru-RU" dirty="0"/>
              <a:t>    </a:t>
            </a:r>
          </a:p>
          <a:p>
            <a:pPr>
              <a:buNone/>
            </a:pPr>
            <a:endParaRPr lang="ru-RU" dirty="0"/>
          </a:p>
          <a:p>
            <a:pPr>
              <a:buNone/>
            </a:pPr>
            <a:r>
              <a:rPr lang="ru-RU" dirty="0"/>
              <a:t>   Чаще наблюдаются переломы 3...4-го позвонков, реже 1...2-го. Может произойти перелом как тела позвонка, так и его отростков. </a:t>
            </a:r>
          </a:p>
          <a:p>
            <a:pPr>
              <a:buNone/>
            </a:pPr>
            <a:r>
              <a:rPr lang="ru-RU" b="1" dirty="0">
                <a:solidFill>
                  <a:srgbClr val="FFFF00"/>
                </a:solidFill>
              </a:rPr>
              <a:t>    Этиология  </a:t>
            </a:r>
            <a:r>
              <a:rPr lang="ru-RU" dirty="0"/>
              <a:t>Причинами их могут быть: у лошадей - падения через голову при быстрых аллюрах, при </a:t>
            </a:r>
            <a:r>
              <a:rPr lang="ru-RU" dirty="0" err="1"/>
              <a:t>преодолевании</a:t>
            </a:r>
            <a:r>
              <a:rPr lang="ru-RU" dirty="0"/>
              <a:t> препятствий; у крупного рогатого скота - падения в траншеи, овраги, </a:t>
            </a:r>
            <a:r>
              <a:rPr lang="ru-RU" dirty="0" err="1"/>
              <a:t>застревание</a:t>
            </a:r>
            <a:r>
              <a:rPr lang="ru-RU" dirty="0"/>
              <a:t> головы в кормушках, перегородках; у собак - наезды транспортом, падения</a:t>
            </a:r>
            <a:endParaRPr lang="ru-RU" dirty="0">
              <a:solidFill>
                <a:srgbClr val="FFFF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r>
              <a:rPr lang="ru-RU" b="1" dirty="0"/>
              <a:t>   </a:t>
            </a:r>
            <a:r>
              <a:rPr lang="ru-RU" sz="2800" b="1" dirty="0">
                <a:solidFill>
                  <a:srgbClr val="FFFF00"/>
                </a:solidFill>
              </a:rPr>
              <a:t>Клинические признаки</a:t>
            </a:r>
            <a:r>
              <a:rPr lang="ru-RU" sz="2800" b="1" dirty="0"/>
              <a:t>.</a:t>
            </a:r>
            <a:r>
              <a:rPr lang="ru-RU" sz="2800" dirty="0"/>
              <a:t> При переломах и вывихах шейных позвонков отмечается ограниченная подвижность шеи. Голова у животного отведена и опущена в сторону, шея искривлена. </a:t>
            </a:r>
          </a:p>
          <a:p>
            <a:pPr>
              <a:buNone/>
            </a:pPr>
            <a:endParaRPr lang="ru-RU" dirty="0"/>
          </a:p>
        </p:txBody>
      </p:sp>
      <p:pic>
        <p:nvPicPr>
          <p:cNvPr id="2050" name="Рисунок 48" descr="https://im2-tub-ru.yandex.net/i?id=1edd81b01fd1550b0052c2fa1054d7f3&amp;n=33&amp;h=190&amp;w=126"/>
          <p:cNvPicPr>
            <a:picLocks noChangeAspect="1" noChangeArrowheads="1"/>
          </p:cNvPicPr>
          <p:nvPr/>
        </p:nvPicPr>
        <p:blipFill>
          <a:blip r:embed="rId2"/>
          <a:srcRect/>
          <a:stretch>
            <a:fillRect/>
          </a:stretch>
        </p:blipFill>
        <p:spPr bwMode="auto">
          <a:xfrm>
            <a:off x="3571868" y="2643182"/>
            <a:ext cx="2571768" cy="3857652"/>
          </a:xfrm>
          <a:prstGeom prst="rect">
            <a:avLst/>
          </a:prstGeom>
          <a:noFill/>
          <a:ln w="9525">
            <a:noFill/>
            <a:miter lim="800000"/>
            <a:headEnd/>
            <a:tailEnd/>
          </a:ln>
        </p:spPr>
      </p:pic>
      <p:cxnSp>
        <p:nvCxnSpPr>
          <p:cNvPr id="10" name="Прямая со стрелкой 9"/>
          <p:cNvCxnSpPr/>
          <p:nvPr/>
        </p:nvCxnSpPr>
        <p:spPr>
          <a:xfrm rot="10800000" flipV="1">
            <a:off x="5143504" y="4714884"/>
            <a:ext cx="357190"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r>
              <a:rPr lang="ru-RU" dirty="0"/>
              <a:t>   Приподнимание головы и сгибание шеи сопровождается сильной болезненностью. При переломе шейных позвонков со смещением отломков может развиться паралич, и животное погибает.</a:t>
            </a:r>
          </a:p>
          <a:p>
            <a:pPr>
              <a:buNone/>
            </a:pPr>
            <a:r>
              <a:rPr lang="ru-RU" dirty="0"/>
              <a:t>   </a:t>
            </a:r>
            <a:r>
              <a:rPr lang="ru-RU" b="1" dirty="0">
                <a:solidFill>
                  <a:srgbClr val="FFFF00"/>
                </a:solidFill>
              </a:rPr>
              <a:t>Диагноз.</a:t>
            </a:r>
            <a:r>
              <a:rPr lang="ru-RU" dirty="0"/>
              <a:t> Большое диагностическое значение наряду с анамнезом и клиническими признаками имеют результаты рентгенологического исследования.</a:t>
            </a:r>
          </a:p>
          <a:p>
            <a:pPr>
              <a:buNone/>
            </a:pPr>
            <a:endParaRPr lang="ru-RU" dirty="0"/>
          </a:p>
          <a:p>
            <a:pPr>
              <a:buNone/>
            </a:pPr>
            <a:endParaRPr lang="ru-RU"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643710"/>
          </a:xfrm>
        </p:spPr>
        <p:txBody>
          <a:bodyPr>
            <a:normAutofit/>
          </a:bodyPr>
          <a:lstStyle/>
          <a:p>
            <a:pPr algn="ctr">
              <a:buNone/>
            </a:pPr>
            <a:r>
              <a:rPr lang="ru-RU" dirty="0"/>
              <a:t>   </a:t>
            </a:r>
            <a:r>
              <a:rPr lang="ru-RU" sz="2800" dirty="0">
                <a:solidFill>
                  <a:srgbClr val="FFFF00"/>
                </a:solidFill>
              </a:rPr>
              <a:t> </a:t>
            </a:r>
            <a:r>
              <a:rPr lang="ru-RU" sz="2800" b="1" dirty="0">
                <a:solidFill>
                  <a:srgbClr val="FFFF00"/>
                </a:solidFill>
              </a:rPr>
              <a:t>Лечение</a:t>
            </a:r>
            <a:endParaRPr lang="ru-RU" sz="2800" dirty="0"/>
          </a:p>
          <a:p>
            <a:pPr>
              <a:buNone/>
            </a:pPr>
            <a:endParaRPr lang="ru-RU" sz="2800" dirty="0"/>
          </a:p>
          <a:p>
            <a:pPr>
              <a:buNone/>
            </a:pPr>
            <a:endParaRPr lang="ru-RU" sz="2400" dirty="0"/>
          </a:p>
          <a:p>
            <a:pPr>
              <a:buNone/>
            </a:pPr>
            <a:r>
              <a:rPr lang="ru-RU" sz="2400" dirty="0"/>
              <a:t>   При лечении переломов и вывихов шейных позвонков нужно стремиться ограничить подвижность шеи в течение 30...40 дней. Для уменьшения подвижности шеи применяют различные фиксаторы, состоящие из продольно расположенных планок, которые укрепляют в данной области. </a:t>
            </a:r>
          </a:p>
          <a:p>
            <a:pPr>
              <a:buNone/>
            </a:pPr>
            <a:r>
              <a:rPr lang="ru-RU" dirty="0"/>
              <a:t>   </a:t>
            </a:r>
          </a:p>
        </p:txBody>
      </p:sp>
      <p:pic>
        <p:nvPicPr>
          <p:cNvPr id="3074" name="Рисунок 13" descr="https://im1-tub-ru.yandex.net/i?id=39671e4ffe93c5232607fc4c1ee0a842&amp;n=33&amp;h=190&amp;w=213"/>
          <p:cNvPicPr>
            <a:picLocks noChangeAspect="1" noChangeArrowheads="1"/>
          </p:cNvPicPr>
          <p:nvPr/>
        </p:nvPicPr>
        <p:blipFill>
          <a:blip r:embed="rId2"/>
          <a:srcRect/>
          <a:stretch>
            <a:fillRect/>
          </a:stretch>
        </p:blipFill>
        <p:spPr bwMode="auto">
          <a:xfrm>
            <a:off x="1071538" y="4429132"/>
            <a:ext cx="2214578" cy="1975445"/>
          </a:xfrm>
          <a:prstGeom prst="rect">
            <a:avLst/>
          </a:prstGeom>
          <a:noFill/>
          <a:ln w="9525">
            <a:noFill/>
            <a:miter lim="800000"/>
            <a:headEnd/>
            <a:tailEnd/>
          </a:ln>
        </p:spPr>
      </p:pic>
      <p:pic>
        <p:nvPicPr>
          <p:cNvPr id="3075" name="Рисунок 37" descr="шейный корсет для собак"/>
          <p:cNvPicPr>
            <a:picLocks noChangeAspect="1" noChangeArrowheads="1"/>
          </p:cNvPicPr>
          <p:nvPr/>
        </p:nvPicPr>
        <p:blipFill>
          <a:blip r:embed="rId3"/>
          <a:srcRect/>
          <a:stretch>
            <a:fillRect/>
          </a:stretch>
        </p:blipFill>
        <p:spPr bwMode="auto">
          <a:xfrm>
            <a:off x="3643306" y="4429132"/>
            <a:ext cx="4286250" cy="2000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785794"/>
            <a:ext cx="8229600" cy="5786478"/>
          </a:xfrm>
        </p:spPr>
        <p:txBody>
          <a:bodyPr>
            <a:normAutofit fontScale="92500" lnSpcReduction="10000"/>
          </a:bodyPr>
          <a:lstStyle/>
          <a:p>
            <a:pPr>
              <a:buNone/>
            </a:pPr>
            <a:endParaRPr lang="ru-RU" sz="2400" dirty="0">
              <a:solidFill>
                <a:srgbClr val="FFFF00"/>
              </a:solidFill>
            </a:endParaRPr>
          </a:p>
          <a:p>
            <a:pPr>
              <a:buNone/>
            </a:pPr>
            <a:endParaRPr lang="ru-RU" sz="2400" dirty="0">
              <a:solidFill>
                <a:srgbClr val="FFFF00"/>
              </a:solidFill>
            </a:endParaRPr>
          </a:p>
          <a:p>
            <a:pPr>
              <a:buNone/>
            </a:pPr>
            <a:endParaRPr lang="ru-RU" sz="2400" dirty="0">
              <a:solidFill>
                <a:srgbClr val="FFFF00"/>
              </a:solidFill>
            </a:endParaRPr>
          </a:p>
          <a:p>
            <a:pPr>
              <a:buNone/>
            </a:pPr>
            <a:r>
              <a:rPr lang="ru-RU" sz="2400" dirty="0">
                <a:solidFill>
                  <a:srgbClr val="FFFF00"/>
                </a:solidFill>
              </a:rPr>
              <a:t>    Бурситы  - </a:t>
            </a:r>
            <a:r>
              <a:rPr lang="ru-RU" sz="2400" dirty="0"/>
              <a:t>при асептическом воспалении </a:t>
            </a:r>
            <a:r>
              <a:rPr lang="ru-RU" sz="2400" b="1" i="1" u="sng" dirty="0">
                <a:solidFill>
                  <a:schemeClr val="bg1"/>
                </a:solidFill>
              </a:rPr>
              <a:t>подкожной</a:t>
            </a:r>
            <a:r>
              <a:rPr lang="ru-RU" sz="2400" i="1" u="sng" dirty="0">
                <a:solidFill>
                  <a:schemeClr val="bg1"/>
                </a:solidFill>
              </a:rPr>
              <a:t> </a:t>
            </a:r>
            <a:r>
              <a:rPr lang="ru-RU" sz="2400" b="1" i="1" u="sng" dirty="0">
                <a:solidFill>
                  <a:schemeClr val="bg1"/>
                </a:solidFill>
              </a:rPr>
              <a:t>слизистой сумки </a:t>
            </a:r>
            <a:r>
              <a:rPr lang="ru-RU" sz="2400" dirty="0"/>
              <a:t>в области затылка обнаруживается округлая припухлость с четкими очертаниями. При пальпации отмечается умеренная болезненность, ощущается флюктуация. Местная температура в области затылка повышена. При поражении </a:t>
            </a:r>
            <a:r>
              <a:rPr lang="ru-RU" sz="2400" b="1" i="1" u="sng" dirty="0">
                <a:solidFill>
                  <a:schemeClr val="bg1"/>
                </a:solidFill>
              </a:rPr>
              <a:t>глубокой бурсы </a:t>
            </a:r>
            <a:r>
              <a:rPr lang="ru-RU" sz="2400" dirty="0"/>
              <a:t>наблюдается двусторонняя, ограниченная, болезненная припухлость. Припухлость сверху раздвоена выйной связкой. При пальпации флюктуация ощущается слабо, местная температура в участке поражения повышена. При пункции припухлости </a:t>
            </a:r>
            <a:r>
              <a:rPr lang="ru-RU" sz="2400" dirty="0" err="1"/>
              <a:t>аспирируется</a:t>
            </a:r>
            <a:r>
              <a:rPr lang="ru-RU" sz="2400" dirty="0"/>
              <a:t> жидкость по цвету и консистенции соответствующая экссудату.</a:t>
            </a:r>
          </a:p>
          <a:p>
            <a:pPr>
              <a:buNone/>
            </a:pPr>
            <a:r>
              <a:rPr lang="ru-RU" sz="2400" dirty="0">
                <a:solidFill>
                  <a:srgbClr val="FFFF00"/>
                </a:solidFill>
              </a:rPr>
              <a:t>     </a:t>
            </a:r>
            <a:r>
              <a:rPr lang="ru-RU" sz="2400" dirty="0"/>
              <a:t>При хронических бурситах жидкого экссудата при пункции нет. При пальпации ощущения хряща или кости, кожа при этом не смещается.</a:t>
            </a:r>
          </a:p>
          <a:p>
            <a:pPr>
              <a:buNone/>
            </a:pPr>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815351"/>
          </a:xfrm>
        </p:spPr>
        <p:txBody>
          <a:bodyPr>
            <a:normAutofit lnSpcReduction="10000"/>
          </a:bodyPr>
          <a:lstStyle/>
          <a:p>
            <a:pPr>
              <a:buNone/>
            </a:pPr>
            <a:r>
              <a:rPr lang="ru-RU" dirty="0"/>
              <a:t>  </a:t>
            </a:r>
          </a:p>
          <a:p>
            <a:pPr>
              <a:buNone/>
            </a:pPr>
            <a:r>
              <a:rPr lang="ru-RU" dirty="0"/>
              <a:t>  </a:t>
            </a:r>
          </a:p>
          <a:p>
            <a:pPr>
              <a:buNone/>
            </a:pPr>
            <a:endParaRPr lang="ru-RU" dirty="0"/>
          </a:p>
          <a:p>
            <a:pPr>
              <a:buNone/>
            </a:pPr>
            <a:r>
              <a:rPr lang="ru-RU" dirty="0"/>
              <a:t>   Техника наложения корсета требует от врача определенного навыка, а основным требованием является стабильная иммобилизация, без сдавливания мягких тканей конструкцией корсета. Если шея будет растянута слишком сильно, то у животного может произойти аспирация корма в дыхательные пути, так как акт глотания для него в таком положении неестественен.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fontScale="92500"/>
          </a:bodyPr>
          <a:lstStyle/>
          <a:p>
            <a:pPr>
              <a:buNone/>
            </a:pPr>
            <a:r>
              <a:rPr lang="ru-RU" dirty="0"/>
              <a:t> </a:t>
            </a:r>
          </a:p>
          <a:p>
            <a:pPr>
              <a:buNone/>
            </a:pPr>
            <a:r>
              <a:rPr lang="ru-RU" dirty="0"/>
              <a:t>  </a:t>
            </a:r>
          </a:p>
          <a:p>
            <a:pPr>
              <a:buNone/>
            </a:pPr>
            <a:endParaRPr lang="ru-RU" dirty="0"/>
          </a:p>
          <a:p>
            <a:pPr>
              <a:buNone/>
            </a:pPr>
            <a:r>
              <a:rPr lang="ru-RU" dirty="0"/>
              <a:t>  При открытых переломах необходимо соблюдать большую осторожность в процессе хирургической обработки и извлечении отломков, так как возможно повреждение корешков спинного мозга, его оболочек, кровеносных сосудов. В случае развития явлений пареза или паралича дальнейшее лечение нецелесообразно, так как возможна смерть животного</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dirty="0"/>
              <a:t>   </a:t>
            </a:r>
            <a:r>
              <a:rPr lang="ru-RU" sz="2800" i="1" dirty="0">
                <a:solidFill>
                  <a:srgbClr val="FFFF00"/>
                </a:solidFill>
              </a:rPr>
              <a:t>Атлантоаксиальная нестабильность </a:t>
            </a:r>
            <a:r>
              <a:rPr lang="ru-RU" sz="2800" dirty="0"/>
              <a:t>– врожденная патология позвоночного столба у карликовых пород собак, которая характеризуется смещением первого шейного позвонка (атланта) относительно второго (</a:t>
            </a:r>
            <a:r>
              <a:rPr lang="ru-RU" sz="2800" dirty="0" err="1"/>
              <a:t>эпистрофея</a:t>
            </a:r>
            <a:r>
              <a:rPr lang="ru-RU" sz="2800" dirty="0"/>
              <a:t>) </a:t>
            </a:r>
          </a:p>
        </p:txBody>
      </p:sp>
      <p:pic>
        <p:nvPicPr>
          <p:cNvPr id="4098" name="Рисунок 54" descr="1.jpg"/>
          <p:cNvPicPr>
            <a:picLocks noChangeAspect="1" noChangeArrowheads="1"/>
          </p:cNvPicPr>
          <p:nvPr/>
        </p:nvPicPr>
        <p:blipFill>
          <a:blip r:embed="rId2"/>
          <a:srcRect/>
          <a:stretch>
            <a:fillRect/>
          </a:stretch>
        </p:blipFill>
        <p:spPr bwMode="auto">
          <a:xfrm>
            <a:off x="3214678" y="3286124"/>
            <a:ext cx="3333750" cy="31623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rmAutofit lnSpcReduction="10000"/>
          </a:bodyPr>
          <a:lstStyle/>
          <a:p>
            <a:pPr>
              <a:buNone/>
            </a:pPr>
            <a:r>
              <a:rPr lang="ru-RU" dirty="0"/>
              <a:t>   </a:t>
            </a:r>
          </a:p>
          <a:p>
            <a:pPr>
              <a:buNone/>
            </a:pPr>
            <a:r>
              <a:rPr lang="ru-RU" dirty="0"/>
              <a:t> </a:t>
            </a:r>
          </a:p>
          <a:p>
            <a:pPr>
              <a:buNone/>
            </a:pPr>
            <a:r>
              <a:rPr lang="ru-RU" dirty="0"/>
              <a:t>  Данная патология наиболее часто встречается у молодых собак карликовых пород (йоркширских терьеров, </a:t>
            </a:r>
            <a:r>
              <a:rPr lang="ru-RU" dirty="0" err="1"/>
              <a:t>чи-хуа-хуа</a:t>
            </a:r>
            <a:r>
              <a:rPr lang="ru-RU" dirty="0"/>
              <a:t> и карликовых пуделей). Однако возрастные рамки проявления заболевания могут варьировать. Отмечены случаи проявления заболевания у кошек и крупных пород собак, таких как ротвейлер, доберман, </a:t>
            </a:r>
            <a:r>
              <a:rPr lang="ru-RU" dirty="0" err="1"/>
              <a:t>бассетхаунд</a:t>
            </a:r>
            <a:r>
              <a:rPr lang="ru-RU" dirty="0"/>
              <a:t> и немецкая овчарка.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rmAutofit lnSpcReduction="10000"/>
          </a:bodyPr>
          <a:lstStyle/>
          <a:p>
            <a:pPr>
              <a:buNone/>
            </a:pPr>
            <a:r>
              <a:rPr lang="ru-RU" dirty="0"/>
              <a:t> Атлантоаксиальный сустав обеспечивает вращение черепа. Между СI  и СII нет межпозвонкового диска, поэтому взаимодействие между этими позвонками осуществляется в основном  за счет связочного аппарата. </a:t>
            </a:r>
          </a:p>
          <a:p>
            <a:pPr>
              <a:buNone/>
            </a:pPr>
            <a:r>
              <a:rPr lang="ru-RU" dirty="0"/>
              <a:t> Атлантоаксиальная нестабильность развивается у собак  с отсутствием или недоразвитием зубовидного отростка или при его переломе, а также у собак при разрыве связочного аппарата на уровне СI  - СII.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72230"/>
          </a:xfrm>
        </p:spPr>
        <p:txBody>
          <a:bodyPr>
            <a:normAutofit fontScale="92500"/>
          </a:bodyPr>
          <a:lstStyle/>
          <a:p>
            <a:pPr>
              <a:buNone/>
            </a:pPr>
            <a:r>
              <a:rPr lang="ru-RU" dirty="0"/>
              <a:t>   Основными </a:t>
            </a:r>
            <a:r>
              <a:rPr lang="ru-RU" b="1" dirty="0">
                <a:solidFill>
                  <a:srgbClr val="FFFF00"/>
                </a:solidFill>
              </a:rPr>
              <a:t>клиническими симптомами </a:t>
            </a:r>
            <a:r>
              <a:rPr lang="ru-RU" dirty="0"/>
              <a:t>заболевания являются:</a:t>
            </a:r>
          </a:p>
          <a:p>
            <a:pPr>
              <a:buNone/>
            </a:pPr>
            <a:r>
              <a:rPr lang="ru-RU" dirty="0"/>
              <a:t> 1) острый болевой симптом, который проявляется при повороте или подъеме головы в виде громкого «визга»; </a:t>
            </a:r>
          </a:p>
          <a:p>
            <a:pPr>
              <a:buNone/>
            </a:pPr>
            <a:r>
              <a:rPr lang="ru-RU" dirty="0"/>
              <a:t>2) </a:t>
            </a:r>
            <a:r>
              <a:rPr lang="ru-RU" dirty="0" err="1"/>
              <a:t>вентрофлексия</a:t>
            </a:r>
            <a:r>
              <a:rPr lang="ru-RU" dirty="0"/>
              <a:t> – вынужденное положение головы и шеи не выше уровня холки, </a:t>
            </a:r>
          </a:p>
          <a:p>
            <a:pPr>
              <a:buNone/>
            </a:pPr>
            <a:r>
              <a:rPr lang="ru-RU" dirty="0"/>
              <a:t>3) </a:t>
            </a:r>
            <a:r>
              <a:rPr lang="ru-RU" dirty="0" err="1"/>
              <a:t>тетрапарез</a:t>
            </a:r>
            <a:r>
              <a:rPr lang="ru-RU" dirty="0"/>
              <a:t>/</a:t>
            </a:r>
            <a:r>
              <a:rPr lang="ru-RU" dirty="0" err="1"/>
              <a:t>тетраплегия</a:t>
            </a:r>
            <a:r>
              <a:rPr lang="ru-RU" dirty="0"/>
              <a:t>. </a:t>
            </a:r>
          </a:p>
          <a:p>
            <a:pPr>
              <a:buNone/>
            </a:pPr>
            <a:r>
              <a:rPr lang="ru-RU" dirty="0"/>
              <a:t>   Также могут быть замечены симптомы поражения мозга, что может быть следствием нарушения циркуляции ликвора и развитием или прогрессированием гидроцефалии  </a:t>
            </a:r>
          </a:p>
          <a:p>
            <a:pPr>
              <a:buNone/>
            </a:pPr>
            <a:endParaRPr lang="ru-RU"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lstStyle/>
          <a:p>
            <a:pPr>
              <a:buNone/>
            </a:pPr>
            <a:r>
              <a:rPr lang="ru-RU" dirty="0"/>
              <a:t>    Компьютерная </a:t>
            </a:r>
            <a:r>
              <a:rPr lang="ru-RU" dirty="0" err="1"/>
              <a:t>томограмма</a:t>
            </a:r>
            <a:r>
              <a:rPr lang="ru-RU" dirty="0"/>
              <a:t>  головного мозга собаки с атлантоаксиальной нестабильностью. Сегментальный срез. Увеличение правого бокового мозгового желудочка</a:t>
            </a:r>
          </a:p>
          <a:p>
            <a:pPr>
              <a:buNone/>
            </a:pPr>
            <a:endParaRPr lang="ru-RU" dirty="0"/>
          </a:p>
        </p:txBody>
      </p:sp>
      <p:pic>
        <p:nvPicPr>
          <p:cNvPr id="5122" name="Рисунок 55" descr="2.jpg"/>
          <p:cNvPicPr>
            <a:picLocks noChangeAspect="1" noChangeArrowheads="1"/>
          </p:cNvPicPr>
          <p:nvPr/>
        </p:nvPicPr>
        <p:blipFill>
          <a:blip r:embed="rId2"/>
          <a:srcRect/>
          <a:stretch>
            <a:fillRect/>
          </a:stretch>
        </p:blipFill>
        <p:spPr bwMode="auto">
          <a:xfrm>
            <a:off x="3000364" y="2714620"/>
            <a:ext cx="3333750" cy="299085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rmAutofit fontScale="70000" lnSpcReduction="20000"/>
          </a:bodyPr>
          <a:lstStyle/>
          <a:p>
            <a:pPr>
              <a:buNone/>
            </a:pPr>
            <a:r>
              <a:rPr lang="ru-RU" dirty="0"/>
              <a:t>     Для постановки диагноза «атлантоаксиальная нестабильность»  необходимо проведение </a:t>
            </a:r>
            <a:r>
              <a:rPr lang="ru-RU" dirty="0">
                <a:solidFill>
                  <a:schemeClr val="bg1"/>
                </a:solidFill>
              </a:rPr>
              <a:t>рентгенографического исследования </a:t>
            </a:r>
            <a:r>
              <a:rPr lang="ru-RU" dirty="0"/>
              <a:t>шейного отдела позвоночного столба в боковой проекции. В некоторых случаях может потребоваться легкое сгибание шеи для того, чтобы увидеть отклонение от оси, но оно ни в коем случае не должно быть сильным.</a:t>
            </a:r>
          </a:p>
          <a:p>
            <a:pPr>
              <a:buNone/>
            </a:pPr>
            <a:r>
              <a:rPr lang="ru-RU" dirty="0"/>
              <a:t> </a:t>
            </a:r>
          </a:p>
          <a:p>
            <a:pPr>
              <a:buNone/>
            </a:pPr>
            <a:r>
              <a:rPr lang="ru-RU" dirty="0"/>
              <a:t>      </a:t>
            </a:r>
            <a:r>
              <a:rPr lang="ru-RU" dirty="0" err="1">
                <a:solidFill>
                  <a:schemeClr val="bg1"/>
                </a:solidFill>
              </a:rPr>
              <a:t>Миелография</a:t>
            </a:r>
            <a:r>
              <a:rPr lang="ru-RU" dirty="0">
                <a:solidFill>
                  <a:schemeClr val="bg1"/>
                </a:solidFill>
              </a:rPr>
              <a:t> </a:t>
            </a:r>
            <a:r>
              <a:rPr lang="ru-RU" dirty="0"/>
              <a:t> для постановки диагноза не обязательна. Кроме того, введение контрастного вещества в мозжечково-мозговую цистерну может привести к летальному исходу. Если после проведения обзорной рентгенографии остаются сомнения в правильности поставленного диагноза, можно выполнить контрастную </a:t>
            </a:r>
            <a:r>
              <a:rPr lang="ru-RU" dirty="0" err="1"/>
              <a:t>спондилографию</a:t>
            </a:r>
            <a:r>
              <a:rPr lang="ru-RU" dirty="0"/>
              <a:t> шейного отдела через поясничную пункцию.</a:t>
            </a:r>
          </a:p>
          <a:p>
            <a:pPr>
              <a:buNone/>
            </a:pPr>
            <a:r>
              <a:rPr lang="ru-RU" dirty="0"/>
              <a:t> </a:t>
            </a:r>
          </a:p>
          <a:p>
            <a:pPr>
              <a:buNone/>
            </a:pPr>
            <a:r>
              <a:rPr lang="ru-RU" dirty="0"/>
              <a:t>    </a:t>
            </a:r>
            <a:r>
              <a:rPr lang="ru-RU" dirty="0">
                <a:solidFill>
                  <a:schemeClr val="bg1"/>
                </a:solidFill>
              </a:rPr>
              <a:t> Компьютерная томография </a:t>
            </a:r>
            <a:r>
              <a:rPr lang="ru-RU" dirty="0"/>
              <a:t>или </a:t>
            </a:r>
            <a:r>
              <a:rPr lang="ru-RU" dirty="0">
                <a:solidFill>
                  <a:schemeClr val="bg1"/>
                </a:solidFill>
              </a:rPr>
              <a:t>магнитно-резонансная томография</a:t>
            </a:r>
            <a:r>
              <a:rPr lang="ru-RU" dirty="0"/>
              <a:t>  шейного отдела позвоночного столба позволят дифференцировать заболевание от грыжи диска, </a:t>
            </a:r>
            <a:r>
              <a:rPr lang="ru-RU" dirty="0" err="1"/>
              <a:t>дискоспондилита</a:t>
            </a:r>
            <a:r>
              <a:rPr lang="ru-RU" dirty="0"/>
              <a:t>, опухоли позвоночного столба и спинного мозга, а также дадут более полную информацию в отношении отека спинного мозга, </a:t>
            </a:r>
            <a:r>
              <a:rPr lang="ru-RU" dirty="0" err="1"/>
              <a:t>миеломаляции</a:t>
            </a:r>
            <a:r>
              <a:rPr lang="ru-RU" dirty="0"/>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fontScale="85000" lnSpcReduction="10000"/>
          </a:bodyPr>
          <a:lstStyle/>
          <a:p>
            <a:pPr>
              <a:buNone/>
            </a:pPr>
            <a:endParaRPr lang="ru-RU" dirty="0"/>
          </a:p>
          <a:p>
            <a:pPr>
              <a:buNone/>
            </a:pPr>
            <a:endParaRPr lang="ru-RU" dirty="0"/>
          </a:p>
          <a:p>
            <a:pPr>
              <a:buNone/>
            </a:pPr>
            <a:endParaRPr lang="ru-RU" dirty="0"/>
          </a:p>
          <a:p>
            <a:pPr>
              <a:buNone/>
            </a:pPr>
            <a:r>
              <a:rPr lang="ru-RU" dirty="0"/>
              <a:t>Приоритет  в лечении данной патологии отдается оперативному методу лечения. </a:t>
            </a:r>
          </a:p>
          <a:p>
            <a:pPr>
              <a:buNone/>
            </a:pPr>
            <a:r>
              <a:rPr lang="ru-RU" dirty="0"/>
              <a:t>Консервативное лечение включает иммобилизацию головы и шеи с помощью корсета, физиотерапии и прием анальгетиков. </a:t>
            </a:r>
          </a:p>
          <a:p>
            <a:pPr>
              <a:buNone/>
            </a:pPr>
            <a:r>
              <a:rPr lang="ru-RU" dirty="0"/>
              <a:t>Тем не менее, такой способ лечения может стать прекрасной альтернативой для  собак, имеющих противопоказания к выполнению общей анестезии. При травматическом переломе СI  - СII, консервативное ведение пациента дает гораздо лучшие результаты, чем хирургическое лечение. </a:t>
            </a:r>
          </a:p>
          <a:p>
            <a:pPr>
              <a:buNone/>
            </a:pPr>
            <a:endParaRPr lang="ru-RU"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lstStyle/>
          <a:p>
            <a:pPr>
              <a:buNone/>
            </a:pPr>
            <a:r>
              <a:rPr lang="ru-RU" dirty="0"/>
              <a:t>  </a:t>
            </a:r>
          </a:p>
          <a:p>
            <a:pPr>
              <a:buNone/>
            </a:pPr>
            <a:r>
              <a:rPr lang="ru-RU" dirty="0"/>
              <a:t>  </a:t>
            </a:r>
          </a:p>
          <a:p>
            <a:pPr>
              <a:buNone/>
            </a:pPr>
            <a:r>
              <a:rPr lang="ru-RU" dirty="0"/>
              <a:t>   Но большинство авторов считают врожденный атлантоаксиальный подвывих прямым показанием к операции. Существуют два основных способа стабилизации СI  - СII  через дорсальный и вентральный доступы с применением проволочного фиксатора (</a:t>
            </a:r>
            <a:r>
              <a:rPr lang="ru-RU" dirty="0" err="1"/>
              <a:t>серкляжа</a:t>
            </a:r>
            <a:r>
              <a:rPr lang="ru-RU" dirty="0"/>
              <a:t>) и спицы </a:t>
            </a:r>
            <a:r>
              <a:rPr lang="ru-RU" dirty="0" err="1"/>
              <a:t>Киршнера</a:t>
            </a:r>
            <a:r>
              <a:rPr lang="ru-RU" dirty="0"/>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6000792"/>
          </a:xfrm>
        </p:spPr>
        <p:txBody>
          <a:bodyPr>
            <a:normAutofit lnSpcReduction="10000"/>
          </a:bodyPr>
          <a:lstStyle/>
          <a:p>
            <a:pPr>
              <a:buNone/>
            </a:pPr>
            <a:r>
              <a:rPr lang="ru-RU" sz="2400" dirty="0">
                <a:solidFill>
                  <a:srgbClr val="FFFF00"/>
                </a:solidFill>
              </a:rPr>
              <a:t>    </a:t>
            </a:r>
          </a:p>
          <a:p>
            <a:pPr>
              <a:buNone/>
            </a:pPr>
            <a:r>
              <a:rPr lang="ru-RU" sz="2400" dirty="0">
                <a:solidFill>
                  <a:srgbClr val="FFFF00"/>
                </a:solidFill>
              </a:rPr>
              <a:t>  </a:t>
            </a:r>
          </a:p>
          <a:p>
            <a:pPr>
              <a:buNone/>
            </a:pPr>
            <a:endParaRPr lang="ru-RU" sz="2400" dirty="0">
              <a:solidFill>
                <a:srgbClr val="FFFF00"/>
              </a:solidFill>
            </a:endParaRPr>
          </a:p>
          <a:p>
            <a:pPr>
              <a:buNone/>
            </a:pPr>
            <a:r>
              <a:rPr lang="ru-RU" sz="2400" dirty="0">
                <a:solidFill>
                  <a:srgbClr val="FFFF00"/>
                </a:solidFill>
              </a:rPr>
              <a:t>  Флегмона  - </a:t>
            </a:r>
            <a:r>
              <a:rPr lang="ru-RU" sz="2400" dirty="0"/>
              <a:t>общее состояние животного угнетенное. Шея вытянута, голова опущена, подвижность ее в области затылка резко ограничена. Аппетит уменьшен, отмечается учащение пульса и дыхания.</a:t>
            </a:r>
          </a:p>
          <a:p>
            <a:pPr>
              <a:buNone/>
            </a:pPr>
            <a:r>
              <a:rPr lang="ru-RU" sz="2400" dirty="0"/>
              <a:t>     В начальной стадии развития флегмоны в области затылка появляется диффузная, напряженная, горячая, болезненная при пальпации припухлость. Кожа сильно напряжена, после выбривания кажется глянцевой, на поверхности кожи выступают капли серозного экссудата в виде росы. При развитии подкожной флегмоны образуются абсцессы, самопроизвольно вскрывающиеся наружу.</a:t>
            </a:r>
          </a:p>
          <a:p>
            <a:pPr>
              <a:buNone/>
            </a:pPr>
            <a:r>
              <a:rPr lang="ru-RU" sz="2400" dirty="0"/>
              <a:t>     При исследовании крови обнаруживают лейкоцитоз и сдвиг ядра влево. </a:t>
            </a:r>
          </a:p>
          <a:p>
            <a:pPr>
              <a:buNone/>
            </a:pPr>
            <a:endParaRPr lang="ru-RU" sz="2400" dirty="0">
              <a:solidFill>
                <a:srgbClr val="FFFF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rmAutofit fontScale="92500" lnSpcReduction="20000"/>
          </a:bodyPr>
          <a:lstStyle/>
          <a:p>
            <a:pPr>
              <a:buNone/>
            </a:pPr>
            <a:r>
              <a:rPr lang="ru-RU" dirty="0">
                <a:solidFill>
                  <a:srgbClr val="FFFF00"/>
                </a:solidFill>
              </a:rPr>
              <a:t> </a:t>
            </a:r>
          </a:p>
          <a:p>
            <a:pPr>
              <a:buNone/>
            </a:pPr>
            <a:r>
              <a:rPr lang="ru-RU" dirty="0">
                <a:solidFill>
                  <a:srgbClr val="FFFF00"/>
                </a:solidFill>
              </a:rPr>
              <a:t>   </a:t>
            </a:r>
          </a:p>
          <a:p>
            <a:pPr>
              <a:buNone/>
            </a:pPr>
            <a:endParaRPr lang="ru-RU" dirty="0">
              <a:solidFill>
                <a:srgbClr val="FFFF00"/>
              </a:solidFill>
            </a:endParaRPr>
          </a:p>
          <a:p>
            <a:pPr>
              <a:buNone/>
            </a:pPr>
            <a:r>
              <a:rPr lang="ru-RU" dirty="0">
                <a:solidFill>
                  <a:srgbClr val="FFFF00"/>
                </a:solidFill>
              </a:rPr>
              <a:t>   </a:t>
            </a:r>
            <a:r>
              <a:rPr lang="ru-RU" dirty="0" err="1">
                <a:solidFill>
                  <a:srgbClr val="FFFF00"/>
                </a:solidFill>
              </a:rPr>
              <a:t>Воблер-синдром</a:t>
            </a:r>
            <a:r>
              <a:rPr lang="ru-RU" dirty="0">
                <a:solidFill>
                  <a:srgbClr val="FFFF00"/>
                </a:solidFill>
              </a:rPr>
              <a:t> </a:t>
            </a:r>
            <a:r>
              <a:rPr lang="ru-RU" dirty="0"/>
              <a:t>у собак является тяжелым и опасным заболеванием шеи (шейного отдела позвоночника), которое способно довести собаку до полного паралича из-за сдавливания и последующего расплавления шейного отдела спинного мозга. Генетической и половой  предрасположенности не отмечено, любая собака может подвергнуться этому недугу.</a:t>
            </a:r>
            <a:br>
              <a:rPr lang="ru-RU" dirty="0"/>
            </a:br>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rmAutofit fontScale="92500" lnSpcReduction="10000"/>
          </a:bodyPr>
          <a:lstStyle/>
          <a:p>
            <a:pPr>
              <a:buNone/>
            </a:pPr>
            <a:r>
              <a:rPr lang="ru-RU" dirty="0"/>
              <a:t>  </a:t>
            </a:r>
          </a:p>
          <a:p>
            <a:pPr>
              <a:buNone/>
            </a:pPr>
            <a:r>
              <a:rPr lang="ru-RU" dirty="0"/>
              <a:t>  </a:t>
            </a:r>
          </a:p>
          <a:p>
            <a:pPr>
              <a:buNone/>
            </a:pPr>
            <a:r>
              <a:rPr lang="ru-RU" dirty="0"/>
              <a:t>  Но чаще отмечается среди крупных и гигантских пород собак. Проявляется неправильной постановкой конечностей и неправильной, неуверенной «пьяной»походкой, болью в шее, тяжелым и болезненным подъемом головы, в том числе при вставании, атрофия мышц, особенно  передних лап. Сильное стачивание когтей на лапах из-за их волочения. Нарушение координации движений всех четырех конечностей. </a:t>
            </a:r>
          </a:p>
          <a:p>
            <a:pPr>
              <a:buNone/>
            </a:pPr>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a:bodyPr>
          <a:lstStyle/>
          <a:p>
            <a:pPr>
              <a:buNone/>
            </a:pPr>
            <a:endParaRPr lang="ru-RU" b="1" dirty="0"/>
          </a:p>
          <a:p>
            <a:pPr>
              <a:buNone/>
            </a:pPr>
            <a:endParaRPr lang="ru-RU" b="1" dirty="0"/>
          </a:p>
          <a:p>
            <a:pPr>
              <a:buNone/>
            </a:pPr>
            <a:r>
              <a:rPr lang="ru-RU" b="1" dirty="0"/>
              <a:t>  По другому  </a:t>
            </a:r>
            <a:r>
              <a:rPr lang="ru-RU" b="1" dirty="0" err="1"/>
              <a:t>воблер-синдром</a:t>
            </a:r>
            <a:r>
              <a:rPr lang="ru-RU" b="1" dirty="0"/>
              <a:t> </a:t>
            </a:r>
            <a:r>
              <a:rPr lang="ru-RU" dirty="0"/>
              <a:t>называется: </a:t>
            </a:r>
            <a:r>
              <a:rPr lang="ru-RU" b="1" dirty="0">
                <a:solidFill>
                  <a:srgbClr val="FFFF00"/>
                </a:solidFill>
              </a:rPr>
              <a:t> </a:t>
            </a:r>
            <a:r>
              <a:rPr lang="ru-RU" dirty="0">
                <a:solidFill>
                  <a:srgbClr val="FFFF00"/>
                </a:solidFill>
              </a:rPr>
              <a:t>шейно-позвоночная  </a:t>
            </a:r>
          </a:p>
          <a:p>
            <a:pPr>
              <a:buNone/>
            </a:pPr>
            <a:r>
              <a:rPr lang="ru-RU" dirty="0">
                <a:solidFill>
                  <a:srgbClr val="FFFF00"/>
                </a:solidFill>
              </a:rPr>
              <a:t>    нестабильность</a:t>
            </a:r>
            <a:r>
              <a:rPr lang="ru-RU" b="1" dirty="0">
                <a:solidFill>
                  <a:srgbClr val="FFFF00"/>
                </a:solidFill>
              </a:rPr>
              <a:t>; </a:t>
            </a:r>
            <a:r>
              <a:rPr lang="ru-RU" dirty="0" err="1">
                <a:solidFill>
                  <a:srgbClr val="FFFF00"/>
                </a:solidFill>
              </a:rPr>
              <a:t>спондилолистоз</a:t>
            </a:r>
            <a:r>
              <a:rPr lang="ru-RU" dirty="0">
                <a:solidFill>
                  <a:srgbClr val="FFFF00"/>
                </a:solidFill>
              </a:rPr>
              <a:t> у собак;  позвоночный подвывих;  каудальная </a:t>
            </a:r>
            <a:r>
              <a:rPr lang="ru-RU" dirty="0" err="1">
                <a:solidFill>
                  <a:srgbClr val="FFFF00"/>
                </a:solidFill>
              </a:rPr>
              <a:t>вертебральная</a:t>
            </a:r>
            <a:r>
              <a:rPr lang="ru-RU" dirty="0">
                <a:solidFill>
                  <a:srgbClr val="FFFF00"/>
                </a:solidFill>
              </a:rPr>
              <a:t> </a:t>
            </a:r>
            <a:r>
              <a:rPr lang="ru-RU" dirty="0" err="1">
                <a:solidFill>
                  <a:srgbClr val="FFFF00"/>
                </a:solidFill>
              </a:rPr>
              <a:t>спондилопатия</a:t>
            </a:r>
            <a:r>
              <a:rPr lang="ru-RU" dirty="0">
                <a:solidFill>
                  <a:srgbClr val="FFFF00"/>
                </a:solidFill>
              </a:rPr>
              <a:t>; шейная (цервикальная) </a:t>
            </a:r>
            <a:r>
              <a:rPr lang="ru-RU" dirty="0" err="1">
                <a:solidFill>
                  <a:srgbClr val="FFFF00"/>
                </a:solidFill>
              </a:rPr>
              <a:t>спондилопатия</a:t>
            </a:r>
            <a:r>
              <a:rPr lang="ru-RU" dirty="0">
                <a:solidFill>
                  <a:srgbClr val="FFFF00"/>
                </a:solidFill>
              </a:rPr>
              <a:t>; </a:t>
            </a:r>
            <a:r>
              <a:rPr lang="ru-RU" dirty="0" err="1">
                <a:solidFill>
                  <a:srgbClr val="FFFF00"/>
                </a:solidFill>
              </a:rPr>
              <a:t>вертебральный</a:t>
            </a:r>
            <a:r>
              <a:rPr lang="ru-RU" dirty="0">
                <a:solidFill>
                  <a:srgbClr val="FFFF00"/>
                </a:solidFill>
              </a:rPr>
              <a:t> стеноз; шейная (цервикальная) </a:t>
            </a:r>
            <a:r>
              <a:rPr lang="ru-RU" dirty="0" err="1">
                <a:solidFill>
                  <a:srgbClr val="FFFF00"/>
                </a:solidFill>
              </a:rPr>
              <a:t>стенотическая</a:t>
            </a:r>
            <a:r>
              <a:rPr lang="ru-RU" dirty="0">
                <a:solidFill>
                  <a:srgbClr val="FFFF00"/>
                </a:solidFill>
              </a:rPr>
              <a:t> </a:t>
            </a:r>
            <a:r>
              <a:rPr lang="ru-RU" dirty="0" err="1">
                <a:solidFill>
                  <a:srgbClr val="FFFF00"/>
                </a:solidFill>
              </a:rPr>
              <a:t>миелопатия</a:t>
            </a:r>
            <a:r>
              <a:rPr lang="ru-RU" dirty="0">
                <a:solidFill>
                  <a:srgbClr val="FFFF00"/>
                </a:solidFill>
              </a:rPr>
              <a:t>; шейная </a:t>
            </a:r>
            <a:r>
              <a:rPr lang="ru-RU" dirty="0" err="1">
                <a:solidFill>
                  <a:srgbClr val="FFFF00"/>
                </a:solidFill>
              </a:rPr>
              <a:t>спондилопатия</a:t>
            </a:r>
            <a:r>
              <a:rPr lang="ru-RU" dirty="0"/>
              <a:t>. И это все одно и тоже.</a:t>
            </a:r>
          </a:p>
          <a:p>
            <a:pPr>
              <a:buNone/>
            </a:pPr>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743913"/>
          </a:xfrm>
        </p:spPr>
        <p:txBody>
          <a:bodyPr>
            <a:normAutofit fontScale="85000" lnSpcReduction="20000"/>
          </a:bodyPr>
          <a:lstStyle/>
          <a:p>
            <a:pPr>
              <a:buNone/>
            </a:pPr>
            <a:r>
              <a:rPr lang="ru-RU" b="1" dirty="0"/>
              <a:t>   </a:t>
            </a:r>
            <a:r>
              <a:rPr lang="ru-RU" b="1" dirty="0">
                <a:solidFill>
                  <a:srgbClr val="FFFF00"/>
                </a:solidFill>
              </a:rPr>
              <a:t>2 типа </a:t>
            </a:r>
            <a:r>
              <a:rPr lang="ru-RU" b="1" dirty="0" err="1">
                <a:solidFill>
                  <a:srgbClr val="FFFF00"/>
                </a:solidFill>
              </a:rPr>
              <a:t>воблер-синдрома</a:t>
            </a:r>
            <a:endParaRPr lang="ru-RU" dirty="0">
              <a:solidFill>
                <a:srgbClr val="FFFF00"/>
              </a:solidFill>
            </a:endParaRPr>
          </a:p>
          <a:p>
            <a:pPr>
              <a:buNone/>
            </a:pPr>
            <a:r>
              <a:rPr lang="ru-RU" dirty="0">
                <a:solidFill>
                  <a:srgbClr val="FFFF00"/>
                </a:solidFill>
              </a:rPr>
              <a:t>  </a:t>
            </a:r>
          </a:p>
          <a:p>
            <a:pPr>
              <a:buNone/>
            </a:pPr>
            <a:endParaRPr lang="ru-RU" dirty="0"/>
          </a:p>
          <a:p>
            <a:pPr>
              <a:buNone/>
            </a:pPr>
            <a:r>
              <a:rPr lang="ru-RU" dirty="0"/>
              <a:t>   </a:t>
            </a:r>
            <a:r>
              <a:rPr lang="ru-RU" b="1" i="1" dirty="0">
                <a:solidFill>
                  <a:srgbClr val="FFC000"/>
                </a:solidFill>
              </a:rPr>
              <a:t>1</a:t>
            </a:r>
            <a:r>
              <a:rPr lang="ru-RU" dirty="0"/>
              <a:t>- если </a:t>
            </a:r>
            <a:r>
              <a:rPr lang="ru-RU" dirty="0" err="1"/>
              <a:t>воблер-синдром</a:t>
            </a:r>
            <a:r>
              <a:rPr lang="ru-RU" dirty="0"/>
              <a:t> развивается </a:t>
            </a:r>
            <a:r>
              <a:rPr lang="ru-RU" b="1" dirty="0"/>
              <a:t>из-за </a:t>
            </a:r>
            <a:r>
              <a:rPr lang="ru-RU" b="1" i="1" dirty="0">
                <a:solidFill>
                  <a:srgbClr val="FFC000"/>
                </a:solidFill>
              </a:rPr>
              <a:t>проблемы с межпозвонковым  диском</a:t>
            </a:r>
            <a:r>
              <a:rPr lang="ru-RU" i="1" dirty="0">
                <a:solidFill>
                  <a:srgbClr val="FFC000"/>
                </a:solidFill>
              </a:rPr>
              <a:t>, </a:t>
            </a:r>
            <a:r>
              <a:rPr lang="ru-RU" dirty="0"/>
              <a:t>что чаще происходит у зрелых взрослых животных, то формируется выдавливание этого самого межпозвонкового диска (образуется межпозвонковая грыжа). Чтобы зафиксировать разболтавшийся сустав между двумя позвонками связки вокруг диска, которые соединяют эти два позвонка,  начинают утолщаться. При данном типе заболевания чаще вовлекаются 5й и 6й шейные позвонки, но также могут быть вовлечены и 3й и 4й шейные позвонки. Чаще болеют доберманы старше 2-х лет, в основном после 5-ти лет.</a:t>
            </a:r>
          </a:p>
          <a:p>
            <a:pPr>
              <a:buNone/>
            </a:pPr>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lstStyle/>
          <a:p>
            <a:pPr>
              <a:buNone/>
            </a:pPr>
            <a:endParaRPr lang="ru-RU" dirty="0"/>
          </a:p>
        </p:txBody>
      </p:sp>
      <p:pic>
        <p:nvPicPr>
          <p:cNvPr id="6146" name="Рисунок 25" descr="https://im2-tub-ru.yandex.net/i?id=97c1dea8fef3cbbc8efe66e69bc6d2d9&amp;n=33&amp;h=190&amp;w=338"/>
          <p:cNvPicPr>
            <a:picLocks noChangeAspect="1" noChangeArrowheads="1"/>
          </p:cNvPicPr>
          <p:nvPr/>
        </p:nvPicPr>
        <p:blipFill>
          <a:blip r:embed="rId2"/>
          <a:srcRect/>
          <a:stretch>
            <a:fillRect/>
          </a:stretch>
        </p:blipFill>
        <p:spPr bwMode="auto">
          <a:xfrm>
            <a:off x="500034" y="1428736"/>
            <a:ext cx="8111369" cy="4559645"/>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215106"/>
          </a:xfrm>
        </p:spPr>
        <p:txBody>
          <a:bodyPr>
            <a:normAutofit fontScale="85000" lnSpcReduction="20000"/>
          </a:bodyPr>
          <a:lstStyle/>
          <a:p>
            <a:pPr>
              <a:buNone/>
            </a:pPr>
            <a:endParaRPr lang="ru-RU" dirty="0"/>
          </a:p>
          <a:p>
            <a:pPr>
              <a:buNone/>
            </a:pPr>
            <a:endParaRPr lang="ru-RU" dirty="0"/>
          </a:p>
          <a:p>
            <a:pPr>
              <a:buNone/>
            </a:pPr>
            <a:r>
              <a:rPr lang="ru-RU" dirty="0"/>
              <a:t> </a:t>
            </a:r>
          </a:p>
          <a:p>
            <a:pPr>
              <a:buNone/>
            </a:pPr>
            <a:r>
              <a:rPr lang="ru-RU" dirty="0"/>
              <a:t>  </a:t>
            </a:r>
            <a:r>
              <a:rPr lang="ru-RU" b="1" i="1" dirty="0">
                <a:solidFill>
                  <a:srgbClr val="FFC000"/>
                </a:solidFill>
              </a:rPr>
              <a:t>2</a:t>
            </a:r>
            <a:r>
              <a:rPr lang="ru-RU" dirty="0"/>
              <a:t>- если </a:t>
            </a:r>
            <a:r>
              <a:rPr lang="ru-RU" dirty="0" err="1"/>
              <a:t>воблер-синдром</a:t>
            </a:r>
            <a:r>
              <a:rPr lang="ru-RU" dirty="0"/>
              <a:t> развивается </a:t>
            </a:r>
            <a:r>
              <a:rPr lang="ru-RU" b="1" dirty="0"/>
              <a:t>из-за </a:t>
            </a:r>
            <a:r>
              <a:rPr lang="ru-RU" b="1" i="1" dirty="0">
                <a:solidFill>
                  <a:srgbClr val="FFC000"/>
                </a:solidFill>
              </a:rPr>
              <a:t>проблемы с самим позвонком</a:t>
            </a:r>
            <a:r>
              <a:rPr lang="ru-RU" i="1" dirty="0">
                <a:solidFill>
                  <a:srgbClr val="FFC000"/>
                </a:solidFill>
              </a:rPr>
              <a:t>, </a:t>
            </a:r>
            <a:r>
              <a:rPr lang="ru-RU" dirty="0"/>
              <a:t>что чаще происходит у молодых собак. </a:t>
            </a:r>
          </a:p>
          <a:p>
            <a:pPr>
              <a:buNone/>
            </a:pPr>
            <a:r>
              <a:rPr lang="ru-RU" dirty="0"/>
              <a:t>    Это развивается из-за неправильного строения шейных позвонков, что дает неверную архитектуру данного участка позвоночного столба и ненадежное соединение таких позвонков между собой.</a:t>
            </a:r>
          </a:p>
          <a:p>
            <a:pPr>
              <a:buNone/>
            </a:pPr>
            <a:r>
              <a:rPr lang="ru-RU" dirty="0"/>
              <a:t>    В таких случаях неправильному развитию могут подвергаться все шейные позвонки у собаки. Чаще болеют Датские доги. Возрастной диапазон — это собаки младше 2х лет. Больше  всего этому риску подвержены крупные быстро растущие щенки имеющие погрешности в кормлении.</a:t>
            </a:r>
          </a:p>
          <a:p>
            <a:pPr>
              <a:buNone/>
            </a:pPr>
            <a:endParaRPr lang="ru-RU"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601037"/>
          </a:xfrm>
        </p:spPr>
        <p:txBody>
          <a:bodyPr>
            <a:normAutofit fontScale="85000" lnSpcReduction="20000"/>
          </a:bodyPr>
          <a:lstStyle/>
          <a:p>
            <a:pPr>
              <a:buNone/>
            </a:pPr>
            <a:r>
              <a:rPr lang="ru-RU" sz="3300" b="1" dirty="0">
                <a:solidFill>
                  <a:srgbClr val="FFFF00"/>
                </a:solidFill>
              </a:rPr>
              <a:t>Лечение </a:t>
            </a:r>
            <a:r>
              <a:rPr lang="ru-RU" sz="3300" b="1" dirty="0" err="1">
                <a:solidFill>
                  <a:srgbClr val="FFFF00"/>
                </a:solidFill>
              </a:rPr>
              <a:t>воблер-синдрома</a:t>
            </a:r>
            <a:r>
              <a:rPr lang="ru-RU" sz="3300" b="1" dirty="0">
                <a:solidFill>
                  <a:srgbClr val="FFFF00"/>
                </a:solidFill>
              </a:rPr>
              <a:t> -  это экстренное и неотложное оперативное вмешательство</a:t>
            </a:r>
          </a:p>
          <a:p>
            <a:pPr>
              <a:buNone/>
            </a:pPr>
            <a:endParaRPr lang="ru-RU" b="1" dirty="0"/>
          </a:p>
          <a:p>
            <a:pPr>
              <a:buNone/>
            </a:pPr>
            <a:r>
              <a:rPr lang="ru-RU" b="1" dirty="0"/>
              <a:t>   До операции</a:t>
            </a:r>
            <a:r>
              <a:rPr lang="ru-RU" dirty="0"/>
              <a:t> необходимо содержать животное на очень мягкой подстилке (синтетический </a:t>
            </a:r>
            <a:r>
              <a:rPr lang="ru-RU" dirty="0" err="1"/>
              <a:t>флис</a:t>
            </a:r>
            <a:r>
              <a:rPr lang="ru-RU" dirty="0"/>
              <a:t>) для профилактики пролежней. </a:t>
            </a:r>
          </a:p>
          <a:p>
            <a:pPr>
              <a:buNone/>
            </a:pPr>
            <a:r>
              <a:rPr lang="ru-RU" dirty="0"/>
              <a:t>    Катетеризация мочевого пузыря необходима  при нарушении мочеиспускания. Пассивный или активный массаж конечностей для профилактики атрофии мышц.</a:t>
            </a:r>
          </a:p>
          <a:p>
            <a:pPr>
              <a:buNone/>
            </a:pPr>
            <a:r>
              <a:rPr lang="ru-RU" dirty="0"/>
              <a:t>    Подвижность ограничивается, чтобы не ухудшить состояние. Если проблема возникла у молодой собаки, необходимо срочно пересмотреть рацион и убрать излишние кальциево-фосфорные  добавки.</a:t>
            </a:r>
          </a:p>
          <a:p>
            <a:pPr>
              <a:buNone/>
            </a:pPr>
            <a:endParaRPr lang="ru-RU"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72475"/>
          </a:xfrm>
        </p:spPr>
        <p:txBody>
          <a:bodyPr>
            <a:noAutofit/>
          </a:bodyPr>
          <a:lstStyle/>
          <a:p>
            <a:pPr>
              <a:buNone/>
            </a:pPr>
            <a:r>
              <a:rPr lang="ru-RU" sz="2400" dirty="0"/>
              <a:t>  </a:t>
            </a:r>
          </a:p>
          <a:p>
            <a:pPr>
              <a:buNone/>
            </a:pPr>
            <a:r>
              <a:rPr lang="ru-RU" sz="2400" dirty="0"/>
              <a:t>  Степень выздоровления зависит от степени разрушения спинного мозга, функции нервов не восстановятся полностью.  Целью лечения является остановить дальнейшее прогрессию  заболевания и ухудшение состояния. Чтобы восстановление после операции было полным</a:t>
            </a:r>
            <a:r>
              <a:rPr lang="ru-RU" sz="2400" b="1" dirty="0"/>
              <a:t> назначают физиотерапию.</a:t>
            </a:r>
          </a:p>
          <a:p>
            <a:pPr>
              <a:buNone/>
            </a:pPr>
            <a:br>
              <a:rPr lang="ru-RU" sz="2400" dirty="0"/>
            </a:br>
            <a:r>
              <a:rPr lang="ru-RU" sz="2400" dirty="0"/>
              <a:t>Во время операции целью является  прекратить сдавливание спинного мозга. Это делается либо путем вентральной </a:t>
            </a:r>
            <a:r>
              <a:rPr lang="ru-RU" sz="2400" dirty="0" err="1"/>
              <a:t>спондилэктомии</a:t>
            </a:r>
            <a:r>
              <a:rPr lang="ru-RU" sz="2400" dirty="0"/>
              <a:t>, либо дорсальной ламинэктомии (при множественных очагах сдавливания мозга). Для профилактики образования грыж в других местах, проводится </a:t>
            </a:r>
            <a:r>
              <a:rPr lang="ru-RU" sz="2400" dirty="0" err="1"/>
              <a:t>фененстрация</a:t>
            </a:r>
            <a:r>
              <a:rPr lang="ru-RU" sz="2400" dirty="0"/>
              <a:t> или удаление дисков (заранее до образования новых грыж).</a:t>
            </a:r>
            <a:br>
              <a:rPr lang="ru-RU" sz="2400" dirty="0"/>
            </a:br>
            <a:endParaRPr lang="ru-RU"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572272"/>
          </a:xfrm>
        </p:spPr>
        <p:txBody>
          <a:bodyPr>
            <a:normAutofit/>
          </a:bodyPr>
          <a:lstStyle/>
          <a:p>
            <a:pPr>
              <a:buNone/>
            </a:pPr>
            <a:r>
              <a:rPr lang="ru-RU" sz="2400" dirty="0"/>
              <a:t>   </a:t>
            </a:r>
          </a:p>
          <a:p>
            <a:pPr>
              <a:buNone/>
            </a:pPr>
            <a:endParaRPr lang="ru-RU" sz="2400" dirty="0"/>
          </a:p>
          <a:p>
            <a:pPr>
              <a:buNone/>
            </a:pPr>
            <a:endParaRPr lang="ru-RU" sz="2400" dirty="0"/>
          </a:p>
          <a:p>
            <a:pPr>
              <a:buNone/>
            </a:pPr>
            <a:r>
              <a:rPr lang="ru-RU" sz="2400" dirty="0"/>
              <a:t>   Препаратами выбора являются </a:t>
            </a:r>
            <a:r>
              <a:rPr lang="ru-RU" sz="2400" dirty="0" err="1"/>
              <a:t>глюкокортикоиды</a:t>
            </a:r>
            <a:r>
              <a:rPr lang="ru-RU" sz="2400" dirty="0"/>
              <a:t>, но только в комбинации с операцией, без операции помогут только собакам со слабыми признаками болезни в начале её развития.</a:t>
            </a:r>
          </a:p>
          <a:p>
            <a:pPr>
              <a:buNone/>
            </a:pPr>
            <a:r>
              <a:rPr lang="ru-RU" sz="2400" dirty="0"/>
              <a:t>   После операции необходимы повторные неврологические обследования для контроля восстановления нервных функций. Ограничение в прыжках и беге, нельзя применять воротники, только жесткие фиксаторы шеи.</a:t>
            </a:r>
          </a:p>
          <a:p>
            <a:pPr>
              <a:buNone/>
            </a:pPr>
            <a:r>
              <a:rPr lang="ru-RU" sz="2400" dirty="0"/>
              <a:t>   В качестве возможных  осложнений можно упомянут вероятность образования грыж в новых местах.</a:t>
            </a:r>
          </a:p>
          <a:p>
            <a:pPr>
              <a:buNone/>
            </a:pPr>
            <a:endParaRPr lang="ru-RU" dirty="0"/>
          </a:p>
          <a:p>
            <a:pPr>
              <a:buNone/>
            </a:pPr>
            <a:endParaRPr lang="ru-RU" dirty="0"/>
          </a:p>
        </p:txBody>
      </p:sp>
      <p:pic>
        <p:nvPicPr>
          <p:cNvPr id="7171" name="Рисунок 43" descr="Картинки по запросу собака в воротнике фото"/>
          <p:cNvPicPr>
            <a:picLocks noChangeAspect="1" noChangeArrowheads="1"/>
          </p:cNvPicPr>
          <p:nvPr/>
        </p:nvPicPr>
        <p:blipFill>
          <a:blip r:embed="rId2"/>
          <a:srcRect/>
          <a:stretch>
            <a:fillRect/>
          </a:stretch>
        </p:blipFill>
        <p:spPr bwMode="auto">
          <a:xfrm>
            <a:off x="5786446" y="5429264"/>
            <a:ext cx="1409700" cy="1095375"/>
          </a:xfrm>
          <a:prstGeom prst="rect">
            <a:avLst/>
          </a:prstGeom>
          <a:noFill/>
          <a:ln w="9525">
            <a:noFill/>
            <a:miter lim="800000"/>
            <a:headEnd/>
            <a:tailEnd/>
          </a:ln>
        </p:spPr>
      </p:pic>
      <p:sp>
        <p:nvSpPr>
          <p:cNvPr id="7172" name="Rectangle 4"/>
          <p:cNvSpPr>
            <a:spLocks noChangeArrowheads="1"/>
          </p:cNvSpPr>
          <p:nvPr/>
        </p:nvSpPr>
        <p:spPr bwMode="auto">
          <a:xfrm>
            <a:off x="428596" y="6143644"/>
            <a:ext cx="4197119"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rgbClr val="030303"/>
                </a:solidFill>
                <a:effectLst/>
                <a:latin typeface="Muli"/>
                <a:ea typeface="Times New Roman" pitchFamily="18" charset="0"/>
                <a:cs typeface="Helvetica"/>
              </a:rPr>
              <a:t>Эластичный защитный воротник </a:t>
            </a:r>
            <a:r>
              <a:rPr kumimoji="0" lang="ru-RU" sz="1600" b="0" i="0" u="none" strike="noStrike" cap="none" normalizeH="0" baseline="0" dirty="0" err="1">
                <a:ln>
                  <a:noFill/>
                </a:ln>
                <a:solidFill>
                  <a:srgbClr val="030303"/>
                </a:solidFill>
                <a:effectLst/>
                <a:latin typeface="Muli"/>
                <a:ea typeface="Times New Roman" pitchFamily="18" charset="0"/>
                <a:cs typeface="Helvetica"/>
              </a:rPr>
              <a:t>Bite-free</a:t>
            </a:r>
            <a:endParaRPr kumimoji="0" lang="ru-RU"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a:buNone/>
            </a:pPr>
            <a:r>
              <a:rPr lang="ru-RU" dirty="0"/>
              <a:t>    Собаки с единичным эпизодом боли в области шеи и отсутствием неврологических дефицитов обычно лечатся консервативно с нахождением в клетке и применением анальгетиков. Животные должны находиться в тесной клетке или конуре все время, за исключением выгула на шлейке для мочеиспускания и дефекации. Нестероидные противовоспалительные препараты или наркотические анальгетики  могут быть назначены в течение первых 3-5 дней, если строгое ограничение подвижности ,скорее всего, будет соблюдаться. </a:t>
            </a:r>
          </a:p>
          <a:p>
            <a:pPr>
              <a:buNone/>
            </a:pPr>
            <a:endParaRPr lang="ru-RU" dirty="0"/>
          </a:p>
          <a:p>
            <a:pPr>
              <a:buNone/>
            </a:pPr>
            <a:r>
              <a:rPr lang="ru-RU" dirty="0"/>
              <a:t>    Мышечные релаксанты (</a:t>
            </a:r>
            <a:r>
              <a:rPr lang="ru-RU" dirty="0" err="1"/>
              <a:t>метокарбамол</a:t>
            </a:r>
            <a:r>
              <a:rPr lang="ru-RU" dirty="0"/>
              <a:t> 15-20 мг/кг, орально каждые 8 часов) также будут снижать выраженность болезненных мышечных спазмов.</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1624</TotalTime>
  <Words>8125</Words>
  <Application>Microsoft Office PowerPoint</Application>
  <PresentationFormat>Экран (4:3)</PresentationFormat>
  <Paragraphs>504</Paragraphs>
  <Slides>138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138</vt:i4>
      </vt:variant>
    </vt:vector>
  </HeadingPairs>
  <TitlesOfParts>
    <vt:vector size="144" baseType="lpstr">
      <vt:lpstr>Arial</vt:lpstr>
      <vt:lpstr>Cambria</vt:lpstr>
      <vt:lpstr>Muli</vt:lpstr>
      <vt:lpstr>Rockwell</vt:lpstr>
      <vt:lpstr>Wingdings 2</vt:lpstr>
      <vt:lpstr>Литейная</vt:lpstr>
      <vt:lpstr>БОЛЕЗНИ В ОБЛАСТИ ЗАТЫЛКА, ШЕИ И ХОЛКИ</vt:lpstr>
      <vt:lpstr>ПЛАН ЛЕКЦИИ</vt:lpstr>
      <vt:lpstr>Презентация PowerPoint</vt:lpstr>
      <vt:lpstr>Презентация PowerPoint</vt:lpstr>
      <vt:lpstr>БОЛЕЗНИ В ОБЛАСТИ ЗАТЫЛКА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Болезни в области холки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БОЛЕЗНИ В ОБАСТИ ЗАТЫЛКА, ШЕИ И ХОЛКИ</dc:title>
  <dc:creator>USER</dc:creator>
  <cp:lastModifiedBy>Александр Сидельников</cp:lastModifiedBy>
  <cp:revision>198</cp:revision>
  <dcterms:created xsi:type="dcterms:W3CDTF">2015-11-17T11:37:38Z</dcterms:created>
  <dcterms:modified xsi:type="dcterms:W3CDTF">2022-12-10T21:01:20Z</dcterms:modified>
</cp:coreProperties>
</file>